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62"/>
  </p:notesMasterIdLst>
  <p:sldIdLst>
    <p:sldId id="256" r:id="rId3"/>
    <p:sldId id="257" r:id="rId4"/>
    <p:sldId id="258" r:id="rId5"/>
    <p:sldId id="259" r:id="rId6"/>
    <p:sldId id="313" r:id="rId7"/>
    <p:sldId id="260" r:id="rId8"/>
    <p:sldId id="261" r:id="rId9"/>
    <p:sldId id="312" r:id="rId10"/>
    <p:sldId id="316" r:id="rId11"/>
    <p:sldId id="263" r:id="rId12"/>
    <p:sldId id="264" r:id="rId13"/>
    <p:sldId id="317" r:id="rId14"/>
    <p:sldId id="265" r:id="rId15"/>
    <p:sldId id="318" r:id="rId16"/>
    <p:sldId id="266" r:id="rId17"/>
    <p:sldId id="319" r:id="rId18"/>
    <p:sldId id="267" r:id="rId19"/>
    <p:sldId id="268" r:id="rId20"/>
    <p:sldId id="309" r:id="rId21"/>
    <p:sldId id="321" r:id="rId22"/>
    <p:sldId id="269" r:id="rId23"/>
    <p:sldId id="270" r:id="rId24"/>
    <p:sldId id="271" r:id="rId25"/>
    <p:sldId id="272" r:id="rId26"/>
    <p:sldId id="277" r:id="rId27"/>
    <p:sldId id="273" r:id="rId28"/>
    <p:sldId id="274" r:id="rId29"/>
    <p:sldId id="275" r:id="rId30"/>
    <p:sldId id="276" r:id="rId31"/>
    <p:sldId id="278" r:id="rId32"/>
    <p:sldId id="279" r:id="rId33"/>
    <p:sldId id="280" r:id="rId34"/>
    <p:sldId id="281" r:id="rId35"/>
    <p:sldId id="282" r:id="rId36"/>
    <p:sldId id="288" r:id="rId37"/>
    <p:sldId id="284" r:id="rId38"/>
    <p:sldId id="285" r:id="rId39"/>
    <p:sldId id="314" r:id="rId40"/>
    <p:sldId id="286" r:id="rId41"/>
    <p:sldId id="287" r:id="rId42"/>
    <p:sldId id="289" r:id="rId43"/>
    <p:sldId id="290" r:id="rId44"/>
    <p:sldId id="291" r:id="rId45"/>
    <p:sldId id="292" r:id="rId46"/>
    <p:sldId id="293" r:id="rId47"/>
    <p:sldId id="315" r:id="rId48"/>
    <p:sldId id="283" r:id="rId49"/>
    <p:sldId id="294" r:id="rId50"/>
    <p:sldId id="295" r:id="rId51"/>
    <p:sldId id="296" r:id="rId52"/>
    <p:sldId id="297" r:id="rId53"/>
    <p:sldId id="298" r:id="rId54"/>
    <p:sldId id="299" r:id="rId55"/>
    <p:sldId id="303" r:id="rId56"/>
    <p:sldId id="304" r:id="rId57"/>
    <p:sldId id="305" r:id="rId58"/>
    <p:sldId id="306" r:id="rId59"/>
    <p:sldId id="307" r:id="rId60"/>
    <p:sldId id="31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13" autoAdjust="0"/>
    <p:restoredTop sz="93848" autoAdjust="0"/>
  </p:normalViewPr>
  <p:slideViewPr>
    <p:cSldViewPr>
      <p:cViewPr varScale="1">
        <p:scale>
          <a:sx n="103" d="100"/>
          <a:sy n="103" d="100"/>
        </p:scale>
        <p:origin x="-1050" y="-96"/>
      </p:cViewPr>
      <p:guideLst>
        <p:guide orient="horz" pos="2160"/>
        <p:guide pos="2880"/>
      </p:guideLst>
    </p:cSldViewPr>
  </p:slideViewPr>
  <p:notesTextViewPr>
    <p:cViewPr>
      <p:scale>
        <a:sx n="1" d="1"/>
        <a:sy n="1" d="1"/>
      </p:scale>
      <p:origin x="0" y="0"/>
    </p:cViewPr>
  </p:notesTextViewPr>
  <p:sorterViewPr>
    <p:cViewPr>
      <p:scale>
        <a:sx n="100" d="100"/>
        <a:sy n="100" d="100"/>
      </p:scale>
      <p:origin x="0" y="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5B00CA-CA10-478A-978D-E201667C0DB6}" type="datetimeFigureOut">
              <a:rPr lang="en-US" smtClean="0"/>
              <a:t>9/13/2013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B926A8-CCBB-4B29-9902-364449FC53CE}" type="slidenum">
              <a:rPr lang="en-US" smtClean="0"/>
              <a:t>‹#›</a:t>
            </a:fld>
            <a:endParaRPr lang="en-US"/>
          </a:p>
        </p:txBody>
      </p:sp>
    </p:spTree>
    <p:extLst>
      <p:ext uri="{BB962C8B-B14F-4D97-AF65-F5344CB8AC3E}">
        <p14:creationId xmlns:p14="http://schemas.microsoft.com/office/powerpoint/2010/main" val="1720545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may be a good slide to discuss the sweet spot.  I will have pictures of it in the handout packet</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881" indent="-285724" eaLnBrk="0" hangingPunct="0">
              <a:defRPr sz="2400">
                <a:solidFill>
                  <a:schemeClr val="tx1"/>
                </a:solidFill>
                <a:latin typeface="Tahoma" pitchFamily="34" charset="0"/>
              </a:defRPr>
            </a:lvl2pPr>
            <a:lvl3pPr marL="1142895" indent="-228579" eaLnBrk="0" hangingPunct="0">
              <a:defRPr sz="2400">
                <a:solidFill>
                  <a:schemeClr val="tx1"/>
                </a:solidFill>
                <a:latin typeface="Tahoma" pitchFamily="34" charset="0"/>
              </a:defRPr>
            </a:lvl3pPr>
            <a:lvl4pPr marL="1600053" indent="-228579" eaLnBrk="0" hangingPunct="0">
              <a:defRPr sz="2400">
                <a:solidFill>
                  <a:schemeClr val="tx1"/>
                </a:solidFill>
                <a:latin typeface="Tahoma" pitchFamily="34" charset="0"/>
              </a:defRPr>
            </a:lvl4pPr>
            <a:lvl5pPr marL="2057210" indent="-228579" eaLnBrk="0" hangingPunct="0">
              <a:defRPr sz="2400">
                <a:solidFill>
                  <a:schemeClr val="tx1"/>
                </a:solidFill>
                <a:latin typeface="Tahoma" pitchFamily="34" charset="0"/>
              </a:defRPr>
            </a:lvl5pPr>
            <a:lvl6pPr marL="2514368" indent="-228579" eaLnBrk="0" fontAlgn="base" hangingPunct="0">
              <a:spcBef>
                <a:spcPct val="0"/>
              </a:spcBef>
              <a:spcAft>
                <a:spcPct val="0"/>
              </a:spcAft>
              <a:defRPr sz="2400">
                <a:solidFill>
                  <a:schemeClr val="tx1"/>
                </a:solidFill>
                <a:latin typeface="Tahoma" pitchFamily="34" charset="0"/>
              </a:defRPr>
            </a:lvl6pPr>
            <a:lvl7pPr marL="2971525" indent="-228579" eaLnBrk="0" fontAlgn="base" hangingPunct="0">
              <a:spcBef>
                <a:spcPct val="0"/>
              </a:spcBef>
              <a:spcAft>
                <a:spcPct val="0"/>
              </a:spcAft>
              <a:defRPr sz="2400">
                <a:solidFill>
                  <a:schemeClr val="tx1"/>
                </a:solidFill>
                <a:latin typeface="Tahoma" pitchFamily="34" charset="0"/>
              </a:defRPr>
            </a:lvl7pPr>
            <a:lvl8pPr marL="3428684" indent="-228579" eaLnBrk="0" fontAlgn="base" hangingPunct="0">
              <a:spcBef>
                <a:spcPct val="0"/>
              </a:spcBef>
              <a:spcAft>
                <a:spcPct val="0"/>
              </a:spcAft>
              <a:defRPr sz="2400">
                <a:solidFill>
                  <a:schemeClr val="tx1"/>
                </a:solidFill>
                <a:latin typeface="Tahoma" pitchFamily="34" charset="0"/>
              </a:defRPr>
            </a:lvl8pPr>
            <a:lvl9pPr marL="3885842" indent="-228579" eaLnBrk="0" fontAlgn="base" hangingPunct="0">
              <a:spcBef>
                <a:spcPct val="0"/>
              </a:spcBef>
              <a:spcAft>
                <a:spcPct val="0"/>
              </a:spcAft>
              <a:defRPr sz="2400">
                <a:solidFill>
                  <a:schemeClr val="tx1"/>
                </a:solidFill>
                <a:latin typeface="Tahoma" pitchFamily="34" charset="0"/>
              </a:defRPr>
            </a:lvl9pPr>
          </a:lstStyle>
          <a:p>
            <a:pPr eaLnBrk="1" hangingPunct="1"/>
            <a:fld id="{30B95AEB-D03F-43A5-90F4-383423262C1D}" type="slidenum">
              <a:rPr lang="en-US" sz="1200"/>
              <a:pPr eaLnBrk="1" hangingPunct="1"/>
              <a:t>8</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a:t>
            </a:r>
            <a:r>
              <a:rPr lang="en-US" baseline="0" dirty="0" smtClean="0"/>
              <a:t> to reveal CXR.</a:t>
            </a:r>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17</a:t>
            </a:fld>
            <a:endParaRPr lang="en-US"/>
          </a:p>
        </p:txBody>
      </p:sp>
    </p:spTree>
    <p:extLst>
      <p:ext uri="{BB962C8B-B14F-4D97-AF65-F5344CB8AC3E}">
        <p14:creationId xmlns:p14="http://schemas.microsoft.com/office/powerpoint/2010/main" val="2051909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a:t>
            </a:r>
            <a:r>
              <a:rPr lang="en-US" baseline="0" dirty="0" smtClean="0"/>
              <a:t> to reveal CXR.</a:t>
            </a:r>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18</a:t>
            </a:fld>
            <a:endParaRPr lang="en-US"/>
          </a:p>
        </p:txBody>
      </p:sp>
    </p:spTree>
    <p:extLst>
      <p:ext uri="{BB962C8B-B14F-4D97-AF65-F5344CB8AC3E}">
        <p14:creationId xmlns:p14="http://schemas.microsoft.com/office/powerpoint/2010/main" val="2051909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a:t>
            </a:r>
            <a:r>
              <a:rPr lang="en-US" baseline="0" dirty="0" smtClean="0"/>
              <a:t> to reveal CXR.</a:t>
            </a:r>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19</a:t>
            </a:fld>
            <a:endParaRPr lang="en-US"/>
          </a:p>
        </p:txBody>
      </p:sp>
    </p:spTree>
    <p:extLst>
      <p:ext uri="{BB962C8B-B14F-4D97-AF65-F5344CB8AC3E}">
        <p14:creationId xmlns:p14="http://schemas.microsoft.com/office/powerpoint/2010/main" val="2051909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a:t>
            </a:r>
            <a:r>
              <a:rPr lang="en-US" baseline="0" dirty="0" smtClean="0"/>
              <a:t> to reveal CXR.</a:t>
            </a:r>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20</a:t>
            </a:fld>
            <a:endParaRPr lang="en-US"/>
          </a:p>
        </p:txBody>
      </p:sp>
    </p:spTree>
    <p:extLst>
      <p:ext uri="{BB962C8B-B14F-4D97-AF65-F5344CB8AC3E}">
        <p14:creationId xmlns:p14="http://schemas.microsoft.com/office/powerpoint/2010/main" val="2051909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24</a:t>
            </a:fld>
            <a:endParaRPr lang="en-US"/>
          </a:p>
        </p:txBody>
      </p:sp>
    </p:spTree>
    <p:extLst>
      <p:ext uri="{BB962C8B-B14F-4D97-AF65-F5344CB8AC3E}">
        <p14:creationId xmlns:p14="http://schemas.microsoft.com/office/powerpoint/2010/main" val="1703598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25</a:t>
            </a:fld>
            <a:endParaRPr lang="en-US"/>
          </a:p>
        </p:txBody>
      </p:sp>
    </p:spTree>
    <p:extLst>
      <p:ext uri="{BB962C8B-B14F-4D97-AF65-F5344CB8AC3E}">
        <p14:creationId xmlns:p14="http://schemas.microsoft.com/office/powerpoint/2010/main" val="1703598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26</a:t>
            </a:fld>
            <a:endParaRPr lang="en-US"/>
          </a:p>
        </p:txBody>
      </p:sp>
    </p:spTree>
    <p:extLst>
      <p:ext uri="{BB962C8B-B14F-4D97-AF65-F5344CB8AC3E}">
        <p14:creationId xmlns:p14="http://schemas.microsoft.com/office/powerpoint/2010/main" val="1703598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27</a:t>
            </a:fld>
            <a:endParaRPr lang="en-US"/>
          </a:p>
        </p:txBody>
      </p:sp>
    </p:spTree>
    <p:extLst>
      <p:ext uri="{BB962C8B-B14F-4D97-AF65-F5344CB8AC3E}">
        <p14:creationId xmlns:p14="http://schemas.microsoft.com/office/powerpoint/2010/main" val="1703598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28</a:t>
            </a:fld>
            <a:endParaRPr lang="en-US"/>
          </a:p>
        </p:txBody>
      </p:sp>
    </p:spTree>
    <p:extLst>
      <p:ext uri="{BB962C8B-B14F-4D97-AF65-F5344CB8AC3E}">
        <p14:creationId xmlns:p14="http://schemas.microsoft.com/office/powerpoint/2010/main" val="1703598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29</a:t>
            </a:fld>
            <a:endParaRPr lang="en-US"/>
          </a:p>
        </p:txBody>
      </p:sp>
    </p:spTree>
    <p:extLst>
      <p:ext uri="{BB962C8B-B14F-4D97-AF65-F5344CB8AC3E}">
        <p14:creationId xmlns:p14="http://schemas.microsoft.com/office/powerpoint/2010/main" val="170359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a:t>
            </a:r>
            <a:r>
              <a:rPr lang="en-US" baseline="0" dirty="0" smtClean="0"/>
              <a:t> to reveal CXR.</a:t>
            </a:r>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9</a:t>
            </a:fld>
            <a:endParaRPr lang="en-US"/>
          </a:p>
        </p:txBody>
      </p:sp>
    </p:spTree>
    <p:extLst>
      <p:ext uri="{BB962C8B-B14F-4D97-AF65-F5344CB8AC3E}">
        <p14:creationId xmlns:p14="http://schemas.microsoft.com/office/powerpoint/2010/main" val="2051909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33</a:t>
            </a:fld>
            <a:endParaRPr lang="en-US"/>
          </a:p>
        </p:txBody>
      </p:sp>
    </p:spTree>
    <p:extLst>
      <p:ext uri="{BB962C8B-B14F-4D97-AF65-F5344CB8AC3E}">
        <p14:creationId xmlns:p14="http://schemas.microsoft.com/office/powerpoint/2010/main" val="2051909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37</a:t>
            </a:fld>
            <a:endParaRPr lang="en-US"/>
          </a:p>
        </p:txBody>
      </p:sp>
    </p:spTree>
    <p:extLst>
      <p:ext uri="{BB962C8B-B14F-4D97-AF65-F5344CB8AC3E}">
        <p14:creationId xmlns:p14="http://schemas.microsoft.com/office/powerpoint/2010/main" val="2051909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38</a:t>
            </a:fld>
            <a:endParaRPr lang="en-US"/>
          </a:p>
        </p:txBody>
      </p:sp>
    </p:spTree>
    <p:extLst>
      <p:ext uri="{BB962C8B-B14F-4D97-AF65-F5344CB8AC3E}">
        <p14:creationId xmlns:p14="http://schemas.microsoft.com/office/powerpoint/2010/main" val="2051909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39</a:t>
            </a:fld>
            <a:endParaRPr lang="en-US"/>
          </a:p>
        </p:txBody>
      </p:sp>
    </p:spTree>
    <p:extLst>
      <p:ext uri="{BB962C8B-B14F-4D97-AF65-F5344CB8AC3E}">
        <p14:creationId xmlns:p14="http://schemas.microsoft.com/office/powerpoint/2010/main" val="2051909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44</a:t>
            </a:fld>
            <a:endParaRPr lang="en-US"/>
          </a:p>
        </p:txBody>
      </p:sp>
    </p:spTree>
    <p:extLst>
      <p:ext uri="{BB962C8B-B14F-4D97-AF65-F5344CB8AC3E}">
        <p14:creationId xmlns:p14="http://schemas.microsoft.com/office/powerpoint/2010/main" val="205190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a:t>
            </a:r>
            <a:r>
              <a:rPr lang="en-US" baseline="0" dirty="0" smtClean="0"/>
              <a:t> to reveal CXR.</a:t>
            </a:r>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10</a:t>
            </a:fld>
            <a:endParaRPr lang="en-US"/>
          </a:p>
        </p:txBody>
      </p:sp>
    </p:spTree>
    <p:extLst>
      <p:ext uri="{BB962C8B-B14F-4D97-AF65-F5344CB8AC3E}">
        <p14:creationId xmlns:p14="http://schemas.microsoft.com/office/powerpoint/2010/main" val="205190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a:t>
            </a:r>
            <a:r>
              <a:rPr lang="en-US" baseline="0" dirty="0" smtClean="0"/>
              <a:t> to reveal CXR.</a:t>
            </a:r>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11</a:t>
            </a:fld>
            <a:endParaRPr lang="en-US"/>
          </a:p>
        </p:txBody>
      </p:sp>
    </p:spTree>
    <p:extLst>
      <p:ext uri="{BB962C8B-B14F-4D97-AF65-F5344CB8AC3E}">
        <p14:creationId xmlns:p14="http://schemas.microsoft.com/office/powerpoint/2010/main" val="2051909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a:t>
            </a:r>
            <a:r>
              <a:rPr lang="en-US" baseline="0" dirty="0" smtClean="0"/>
              <a:t> to reveal CXR.</a:t>
            </a:r>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12</a:t>
            </a:fld>
            <a:endParaRPr lang="en-US"/>
          </a:p>
        </p:txBody>
      </p:sp>
    </p:spTree>
    <p:extLst>
      <p:ext uri="{BB962C8B-B14F-4D97-AF65-F5344CB8AC3E}">
        <p14:creationId xmlns:p14="http://schemas.microsoft.com/office/powerpoint/2010/main" val="205190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a:t>
            </a:r>
            <a:r>
              <a:rPr lang="en-US" baseline="0" dirty="0" smtClean="0"/>
              <a:t> to reveal CXR.</a:t>
            </a:r>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13</a:t>
            </a:fld>
            <a:endParaRPr lang="en-US"/>
          </a:p>
        </p:txBody>
      </p:sp>
    </p:spTree>
    <p:extLst>
      <p:ext uri="{BB962C8B-B14F-4D97-AF65-F5344CB8AC3E}">
        <p14:creationId xmlns:p14="http://schemas.microsoft.com/office/powerpoint/2010/main" val="2051909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a:t>
            </a:r>
            <a:r>
              <a:rPr lang="en-US" baseline="0" dirty="0" smtClean="0"/>
              <a:t> to reveal CXR.</a:t>
            </a:r>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14</a:t>
            </a:fld>
            <a:endParaRPr lang="en-US"/>
          </a:p>
        </p:txBody>
      </p:sp>
    </p:spTree>
    <p:extLst>
      <p:ext uri="{BB962C8B-B14F-4D97-AF65-F5344CB8AC3E}">
        <p14:creationId xmlns:p14="http://schemas.microsoft.com/office/powerpoint/2010/main" val="2051909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15</a:t>
            </a:fld>
            <a:endParaRPr lang="en-US"/>
          </a:p>
        </p:txBody>
      </p:sp>
    </p:spTree>
    <p:extLst>
      <p:ext uri="{BB962C8B-B14F-4D97-AF65-F5344CB8AC3E}">
        <p14:creationId xmlns:p14="http://schemas.microsoft.com/office/powerpoint/2010/main" val="2051909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a:t>
            </a:r>
            <a:r>
              <a:rPr lang="en-US" baseline="0" dirty="0" smtClean="0"/>
              <a:t> to reveal CXR.</a:t>
            </a:r>
            <a:endParaRPr lang="en-US" dirty="0"/>
          </a:p>
        </p:txBody>
      </p:sp>
      <p:sp>
        <p:nvSpPr>
          <p:cNvPr id="4" name="Slide Number Placeholder 3"/>
          <p:cNvSpPr>
            <a:spLocks noGrp="1"/>
          </p:cNvSpPr>
          <p:nvPr>
            <p:ph type="sldNum" sz="quarter" idx="10"/>
          </p:nvPr>
        </p:nvSpPr>
        <p:spPr/>
        <p:txBody>
          <a:bodyPr/>
          <a:lstStyle/>
          <a:p>
            <a:fld id="{DEB926A8-CCBB-4B29-9902-364449FC53CE}" type="slidenum">
              <a:rPr lang="en-US" smtClean="0"/>
              <a:t>16</a:t>
            </a:fld>
            <a:endParaRPr lang="en-US"/>
          </a:p>
        </p:txBody>
      </p:sp>
    </p:spTree>
    <p:extLst>
      <p:ext uri="{BB962C8B-B14F-4D97-AF65-F5344CB8AC3E}">
        <p14:creationId xmlns:p14="http://schemas.microsoft.com/office/powerpoint/2010/main" val="205190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600200" y="2895600"/>
            <a:ext cx="533400" cy="2326791"/>
          </a:xfrm>
          <a:prstGeom prst="rect">
            <a:avLst/>
          </a:prstGeom>
          <a:noFill/>
        </p:spPr>
        <p:txBody>
          <a:bodyPr wrap="square" lIns="0" tIns="9144" rIns="0" bIns="9144" rtlCol="0" anchor="ctr" anchorCtr="0">
            <a:spAutoFit/>
          </a:bodyPr>
          <a:lstStyle/>
          <a:p>
            <a:r>
              <a:rPr lang="en-US" sz="15000" dirty="0" smtClean="0">
                <a:effectLst>
                  <a:outerShdw blurRad="38100" dist="38100" dir="2700000" algn="tl">
                    <a:srgbClr val="000000">
                      <a:alpha val="43137"/>
                    </a:srgbClr>
                  </a:outerShdw>
                </a:effectLst>
                <a:latin typeface="+mn-lt"/>
              </a:rPr>
              <a:t>{</a:t>
            </a:r>
            <a:endParaRPr lang="en-US" sz="150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A215D131-9CB8-40BE-907E-00B305934DE2}" type="datetimeFigureOut">
              <a:rPr lang="en-US" smtClean="0"/>
              <a:t>9/13/2013</a:t>
            </a:fld>
            <a:endParaRPr lang="en-US"/>
          </a:p>
        </p:txBody>
      </p:sp>
      <p:sp>
        <p:nvSpPr>
          <p:cNvPr id="16" name="Slide Number Placeholder 15"/>
          <p:cNvSpPr>
            <a:spLocks noGrp="1"/>
          </p:cNvSpPr>
          <p:nvPr>
            <p:ph type="sldNum" sz="quarter" idx="11"/>
          </p:nvPr>
        </p:nvSpPr>
        <p:spPr/>
        <p:txBody>
          <a:bodyPr/>
          <a:lstStyle/>
          <a:p>
            <a:fld id="{014CC05B-4800-4035-8160-8EB8EFEF8EB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5D131-9CB8-40BE-907E-00B305934DE2}"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C05B-4800-4035-8160-8EB8EFEF8EB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D131-9CB8-40BE-907E-00B305934DE2}"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C05B-4800-4035-8160-8EB8EFEF8EB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81200"/>
            <a:ext cx="5753100" cy="1470025"/>
          </a:xfrm>
        </p:spPr>
        <p:txBody>
          <a:bodyPr/>
          <a:lstStyle>
            <a:lvl1pPr>
              <a:defRPr>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476250" y="3660775"/>
            <a:ext cx="57150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EF258C-DB3B-4AD3-A67F-86BF284C5830}"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C03D4-2D18-45D4-92B5-CE2700F9D4F3}" type="slidenum">
              <a:rPr lang="en-US" smtClean="0"/>
              <a:t>‹#›</a:t>
            </a:fld>
            <a:endParaRPr lang="en-US"/>
          </a:p>
        </p:txBody>
      </p:sp>
    </p:spTree>
    <p:extLst>
      <p:ext uri="{BB962C8B-B14F-4D97-AF65-F5344CB8AC3E}">
        <p14:creationId xmlns:p14="http://schemas.microsoft.com/office/powerpoint/2010/main" val="71926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6019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F258C-DB3B-4AD3-A67F-86BF284C5830}"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C03D4-2D18-45D4-92B5-CE2700F9D4F3}" type="slidenum">
              <a:rPr lang="en-US" smtClean="0"/>
              <a:t>‹#›</a:t>
            </a:fld>
            <a:endParaRPr lang="en-US"/>
          </a:p>
        </p:txBody>
      </p:sp>
    </p:spTree>
    <p:extLst>
      <p:ext uri="{BB962C8B-B14F-4D97-AF65-F5344CB8AC3E}">
        <p14:creationId xmlns:p14="http://schemas.microsoft.com/office/powerpoint/2010/main" val="294699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1905000"/>
            <a:ext cx="6019800" cy="1442791"/>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3657600"/>
            <a:ext cx="6019800" cy="15890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EF258C-DB3B-4AD3-A67F-86BF284C5830}"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C03D4-2D18-45D4-92B5-CE2700F9D4F3}" type="slidenum">
              <a:rPr lang="en-US" smtClean="0"/>
              <a:t>‹#›</a:t>
            </a:fld>
            <a:endParaRPr lang="en-US"/>
          </a:p>
        </p:txBody>
      </p:sp>
    </p:spTree>
    <p:extLst>
      <p:ext uri="{BB962C8B-B14F-4D97-AF65-F5344CB8AC3E}">
        <p14:creationId xmlns:p14="http://schemas.microsoft.com/office/powerpoint/2010/main" val="234445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EF258C-DB3B-4AD3-A67F-86BF284C5830}" type="datetimeFigureOut">
              <a:rPr lang="en-US" smtClean="0"/>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C03D4-2D18-45D4-92B5-CE2700F9D4F3}" type="slidenum">
              <a:rPr lang="en-US" smtClean="0"/>
              <a:t>‹#›</a:t>
            </a:fld>
            <a:endParaRPr lang="en-US"/>
          </a:p>
        </p:txBody>
      </p:sp>
    </p:spTree>
    <p:extLst>
      <p:ext uri="{BB962C8B-B14F-4D97-AF65-F5344CB8AC3E}">
        <p14:creationId xmlns:p14="http://schemas.microsoft.com/office/powerpoint/2010/main" val="395643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EF258C-DB3B-4AD3-A67F-86BF284C5830}" type="datetimeFigureOut">
              <a:rPr lang="en-US" smtClean="0"/>
              <a:t>9/13/2013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5C03D4-2D18-45D4-92B5-CE2700F9D4F3}" type="slidenum">
              <a:rPr lang="en-US" smtClean="0"/>
              <a:t>‹#›</a:t>
            </a:fld>
            <a:endParaRPr lang="en-US"/>
          </a:p>
        </p:txBody>
      </p:sp>
    </p:spTree>
    <p:extLst>
      <p:ext uri="{BB962C8B-B14F-4D97-AF65-F5344CB8AC3E}">
        <p14:creationId xmlns:p14="http://schemas.microsoft.com/office/powerpoint/2010/main" val="113845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EF258C-DB3B-4AD3-A67F-86BF284C5830}" type="datetimeFigureOut">
              <a:rPr lang="en-US" smtClean="0"/>
              <a:t>9/13/2013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C03D4-2D18-45D4-92B5-CE2700F9D4F3}" type="slidenum">
              <a:rPr lang="en-US" smtClean="0"/>
              <a:t>‹#›</a:t>
            </a:fld>
            <a:endParaRPr lang="en-US"/>
          </a:p>
        </p:txBody>
      </p:sp>
    </p:spTree>
    <p:extLst>
      <p:ext uri="{BB962C8B-B14F-4D97-AF65-F5344CB8AC3E}">
        <p14:creationId xmlns:p14="http://schemas.microsoft.com/office/powerpoint/2010/main" val="17371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F258C-DB3B-4AD3-A67F-86BF284C5830}" type="datetimeFigureOut">
              <a:rPr lang="en-US" smtClean="0"/>
              <a:t>9/13/2013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5C03D4-2D18-45D4-92B5-CE2700F9D4F3}" type="slidenum">
              <a:rPr lang="en-US" smtClean="0"/>
              <a:t>‹#›</a:t>
            </a:fld>
            <a:endParaRPr lang="en-US"/>
          </a:p>
        </p:txBody>
      </p:sp>
    </p:spTree>
    <p:extLst>
      <p:ext uri="{BB962C8B-B14F-4D97-AF65-F5344CB8AC3E}">
        <p14:creationId xmlns:p14="http://schemas.microsoft.com/office/powerpoint/2010/main" val="366583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3008313" cy="1162050"/>
          </a:xfrm>
        </p:spPr>
        <p:txBody>
          <a:bodyPr anchor="b"/>
          <a:lstStyle>
            <a:lvl1pPr algn="l">
              <a:defRPr sz="2000" b="1">
                <a:solidFill>
                  <a:srgbClr val="003366"/>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1524000"/>
            <a:ext cx="2825750" cy="46021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0" y="2686051"/>
            <a:ext cx="3008313" cy="34099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EF258C-DB3B-4AD3-A67F-86BF284C5830}" type="datetimeFigureOut">
              <a:rPr lang="en-US" smtClean="0"/>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C03D4-2D18-45D4-92B5-CE2700F9D4F3}" type="slidenum">
              <a:rPr lang="en-US" smtClean="0"/>
              <a:t>‹#›</a:t>
            </a:fld>
            <a:endParaRPr lang="en-US"/>
          </a:p>
        </p:txBody>
      </p:sp>
    </p:spTree>
    <p:extLst>
      <p:ext uri="{BB962C8B-B14F-4D97-AF65-F5344CB8AC3E}">
        <p14:creationId xmlns:p14="http://schemas.microsoft.com/office/powerpoint/2010/main" val="219176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752600"/>
            <a:ext cx="6096000" cy="3657599"/>
          </a:xfrm>
        </p:spPr>
        <p:txBody>
          <a:bodyPr/>
          <a:lstStyle>
            <a:lvl1pPr marL="361188" indent="-342900">
              <a:buFont typeface="Wingdings" pitchFamily="2" charset="2"/>
              <a:buChar char="q"/>
              <a:defRPr lang="en-US" smtClean="0"/>
            </a:lvl1pPr>
            <a:lvl2pPr marL="726948" indent="-342900">
              <a:buFont typeface="Wingdings" pitchFamily="2" charset="2"/>
              <a:buChar char="q"/>
              <a:defRPr lang="en-US" smtClean="0"/>
            </a:lvl2pPr>
            <a:lvl3pPr marL="1035558" indent="-285750">
              <a:buFont typeface="Wingdings" pitchFamily="2" charset="2"/>
              <a:buChar char="q"/>
              <a:defRPr lang="en-US" smtClean="0"/>
            </a:lvl3pPr>
            <a:lvl4pPr marL="1401318" indent="-285750">
              <a:buFont typeface="Wingdings" pitchFamily="2" charset="2"/>
              <a:buChar char="q"/>
              <a:defRPr lang="en-US" smtClean="0"/>
            </a:lvl4pPr>
            <a:lvl5pPr marL="1675638" indent="-285750">
              <a:buFont typeface="Wingdings" pitchFamily="2" charset="2"/>
              <a:buChar char="q"/>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a:xfrm>
            <a:off x="762000" y="533400"/>
            <a:ext cx="7543800" cy="914400"/>
          </a:xfrm>
        </p:spPr>
        <p:txBody>
          <a:bodyPr/>
          <a:lstStyle/>
          <a:p>
            <a:r>
              <a:rPr lang="en-US" dirty="0" smtClean="0"/>
              <a:t>Click to edit Master title style</a:t>
            </a:r>
            <a:endParaRPr lang="en-US" dirty="0"/>
          </a:p>
        </p:txBody>
      </p:sp>
      <p:sp>
        <p:nvSpPr>
          <p:cNvPr id="14" name="Date Placeholder 13"/>
          <p:cNvSpPr>
            <a:spLocks noGrp="1"/>
          </p:cNvSpPr>
          <p:nvPr>
            <p:ph type="dt" sz="half" idx="10"/>
          </p:nvPr>
        </p:nvSpPr>
        <p:spPr/>
        <p:txBody>
          <a:bodyPr/>
          <a:lstStyle/>
          <a:p>
            <a:fld id="{A215D131-9CB8-40BE-907E-00B305934DE2}" type="datetimeFigureOut">
              <a:rPr lang="en-US" smtClean="0"/>
              <a:t>9/13/2013</a:t>
            </a:fld>
            <a:endParaRPr lang="en-US"/>
          </a:p>
        </p:txBody>
      </p:sp>
      <p:sp>
        <p:nvSpPr>
          <p:cNvPr id="15" name="Slide Number Placeholder 14"/>
          <p:cNvSpPr>
            <a:spLocks noGrp="1"/>
          </p:cNvSpPr>
          <p:nvPr>
            <p:ph type="sldNum" sz="quarter" idx="11"/>
          </p:nvPr>
        </p:nvSpPr>
        <p:spPr/>
        <p:txBody>
          <a:bodyPr/>
          <a:lstStyle/>
          <a:p>
            <a:fld id="{014CC05B-4800-4035-8160-8EB8EFEF8EB6}"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7000" y="4114800"/>
            <a:ext cx="2438400" cy="441234"/>
          </a:xfrm>
        </p:spPr>
        <p:txBody>
          <a:bodyPr anchor="b"/>
          <a:lstStyle>
            <a:lvl1pPr algn="l">
              <a:defRPr sz="2000" b="1">
                <a:solidFill>
                  <a:srgbClr val="003366"/>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523999"/>
            <a:ext cx="5791200" cy="46482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77000" y="4734270"/>
            <a:ext cx="2438400" cy="14379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EF258C-DB3B-4AD3-A67F-86BF284C5830}" type="datetimeFigureOut">
              <a:rPr lang="en-US" smtClean="0"/>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C03D4-2D18-45D4-92B5-CE2700F9D4F3}" type="slidenum">
              <a:rPr lang="en-US" smtClean="0"/>
              <a:t>‹#›</a:t>
            </a:fld>
            <a:endParaRPr lang="en-US"/>
          </a:p>
        </p:txBody>
      </p:sp>
    </p:spTree>
    <p:extLst>
      <p:ext uri="{BB962C8B-B14F-4D97-AF65-F5344CB8AC3E}">
        <p14:creationId xmlns:p14="http://schemas.microsoft.com/office/powerpoint/2010/main" val="366300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F258C-DB3B-4AD3-A67F-86BF284C5830}"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C03D4-2D18-45D4-92B5-CE2700F9D4F3}" type="slidenum">
              <a:rPr lang="en-US" smtClean="0"/>
              <a:t>‹#›</a:t>
            </a:fld>
            <a:endParaRPr lang="en-US"/>
          </a:p>
        </p:txBody>
      </p:sp>
    </p:spTree>
    <p:extLst>
      <p:ext uri="{BB962C8B-B14F-4D97-AF65-F5344CB8AC3E}">
        <p14:creationId xmlns:p14="http://schemas.microsoft.com/office/powerpoint/2010/main" val="210336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F258C-DB3B-4AD3-A67F-86BF284C5830}"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C03D4-2D18-45D4-92B5-CE2700F9D4F3}" type="slidenum">
              <a:rPr lang="en-US" smtClean="0"/>
              <a:t>‹#›</a:t>
            </a:fld>
            <a:endParaRPr lang="en-US"/>
          </a:p>
        </p:txBody>
      </p:sp>
    </p:spTree>
    <p:extLst>
      <p:ext uri="{BB962C8B-B14F-4D97-AF65-F5344CB8AC3E}">
        <p14:creationId xmlns:p14="http://schemas.microsoft.com/office/powerpoint/2010/main" val="241925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A215D131-9CB8-40BE-907E-00B305934DE2}" type="datetimeFigureOut">
              <a:rPr lang="en-US" smtClean="0"/>
              <a:t>9/13/2013</a:t>
            </a:fld>
            <a:endParaRPr lang="en-US"/>
          </a:p>
        </p:txBody>
      </p:sp>
      <p:sp>
        <p:nvSpPr>
          <p:cNvPr id="13" name="Slide Number Placeholder 12"/>
          <p:cNvSpPr>
            <a:spLocks noGrp="1"/>
          </p:cNvSpPr>
          <p:nvPr>
            <p:ph type="sldNum" sz="quarter" idx="11"/>
          </p:nvPr>
        </p:nvSpPr>
        <p:spPr/>
        <p:txBody>
          <a:bodyPr/>
          <a:lstStyle/>
          <a:p>
            <a:fld id="{014CC05B-4800-4035-8160-8EB8EFEF8EB6}"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215D131-9CB8-40BE-907E-00B305934DE2}" type="datetimeFigureOut">
              <a:rPr lang="en-US" smtClean="0"/>
              <a:t>9/13/2013</a:t>
            </a:fld>
            <a:endParaRPr lang="en-US"/>
          </a:p>
        </p:txBody>
      </p:sp>
      <p:sp>
        <p:nvSpPr>
          <p:cNvPr id="9" name="Slide Number Placeholder 8"/>
          <p:cNvSpPr>
            <a:spLocks noGrp="1"/>
          </p:cNvSpPr>
          <p:nvPr>
            <p:ph type="sldNum" sz="quarter" idx="11"/>
          </p:nvPr>
        </p:nvSpPr>
        <p:spPr/>
        <p:txBody>
          <a:bodyPr/>
          <a:lstStyle/>
          <a:p>
            <a:fld id="{014CC05B-4800-4035-8160-8EB8EFEF8EB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A215D131-9CB8-40BE-907E-00B305934DE2}" type="datetimeFigureOut">
              <a:rPr lang="en-US" smtClean="0"/>
              <a:t>9/13/2013</a:t>
            </a:fld>
            <a:endParaRPr lang="en-US"/>
          </a:p>
        </p:txBody>
      </p:sp>
      <p:sp>
        <p:nvSpPr>
          <p:cNvPr id="15" name="Slide Number Placeholder 14"/>
          <p:cNvSpPr>
            <a:spLocks noGrp="1"/>
          </p:cNvSpPr>
          <p:nvPr>
            <p:ph type="sldNum" sz="quarter" idx="11"/>
          </p:nvPr>
        </p:nvSpPr>
        <p:spPr/>
        <p:txBody>
          <a:bodyPr/>
          <a:lstStyle/>
          <a:p>
            <a:fld id="{014CC05B-4800-4035-8160-8EB8EFEF8EB6}"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A215D131-9CB8-40BE-907E-00B305934DE2}" type="datetimeFigureOut">
              <a:rPr lang="en-US" smtClean="0"/>
              <a:t>9/13/2013</a:t>
            </a:fld>
            <a:endParaRPr lang="en-US"/>
          </a:p>
        </p:txBody>
      </p:sp>
      <p:sp>
        <p:nvSpPr>
          <p:cNvPr id="8" name="Slide Number Placeholder 7"/>
          <p:cNvSpPr>
            <a:spLocks noGrp="1"/>
          </p:cNvSpPr>
          <p:nvPr>
            <p:ph type="sldNum" sz="quarter" idx="11"/>
          </p:nvPr>
        </p:nvSpPr>
        <p:spPr/>
        <p:txBody>
          <a:bodyPr/>
          <a:lstStyle/>
          <a:p>
            <a:fld id="{014CC05B-4800-4035-8160-8EB8EFEF8EB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15D131-9CB8-40BE-907E-00B305934DE2}" type="datetimeFigureOut">
              <a:rPr lang="en-US" smtClean="0"/>
              <a:t>9/13/2013</a:t>
            </a:fld>
            <a:endParaRPr lang="en-US"/>
          </a:p>
        </p:txBody>
      </p:sp>
      <p:sp>
        <p:nvSpPr>
          <p:cNvPr id="6" name="Slide Number Placeholder 5"/>
          <p:cNvSpPr>
            <a:spLocks noGrp="1"/>
          </p:cNvSpPr>
          <p:nvPr>
            <p:ph type="sldNum" sz="quarter" idx="11"/>
          </p:nvPr>
        </p:nvSpPr>
        <p:spPr/>
        <p:txBody>
          <a:bodyPr/>
          <a:lstStyle/>
          <a:p>
            <a:fld id="{014CC05B-4800-4035-8160-8EB8EFEF8EB6}"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A215D131-9CB8-40BE-907E-00B305934DE2}" type="datetimeFigureOut">
              <a:rPr lang="en-US" smtClean="0"/>
              <a:t>9/13/2013</a:t>
            </a:fld>
            <a:endParaRPr lang="en-US"/>
          </a:p>
        </p:txBody>
      </p:sp>
      <p:sp>
        <p:nvSpPr>
          <p:cNvPr id="16" name="Slide Number Placeholder 15"/>
          <p:cNvSpPr>
            <a:spLocks noGrp="1"/>
          </p:cNvSpPr>
          <p:nvPr>
            <p:ph type="sldNum" sz="quarter" idx="11"/>
          </p:nvPr>
        </p:nvSpPr>
        <p:spPr/>
        <p:txBody>
          <a:bodyPr/>
          <a:lstStyle/>
          <a:p>
            <a:fld id="{014CC05B-4800-4035-8160-8EB8EFEF8EB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A215D131-9CB8-40BE-907E-00B305934DE2}" type="datetimeFigureOut">
              <a:rPr lang="en-US" smtClean="0"/>
              <a:t>9/13/2013</a:t>
            </a:fld>
            <a:endParaRPr lang="en-US"/>
          </a:p>
        </p:txBody>
      </p:sp>
      <p:sp>
        <p:nvSpPr>
          <p:cNvPr id="14" name="Slide Number Placeholder 13"/>
          <p:cNvSpPr>
            <a:spLocks noGrp="1"/>
          </p:cNvSpPr>
          <p:nvPr>
            <p:ph type="sldNum" sz="quarter" idx="11"/>
          </p:nvPr>
        </p:nvSpPr>
        <p:spPr/>
        <p:txBody>
          <a:bodyPr/>
          <a:lstStyle/>
          <a:p>
            <a:fld id="{014CC05B-4800-4035-8160-8EB8EFEF8EB6}"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A215D131-9CB8-40BE-907E-00B305934DE2}" type="datetimeFigureOut">
              <a:rPr lang="en-US" smtClean="0"/>
              <a:t>9/13/2013</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014CC05B-4800-4035-8160-8EB8EFEF8EB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600"/>
        </a:spcAft>
        <a:buSzPct val="60000"/>
        <a:buFont typeface="Wingdings" pitchFamily="2" charset="2"/>
        <a:buChar char="q"/>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spcAft>
          <a:spcPts val="600"/>
        </a:spcAft>
        <a:buSzPct val="60000"/>
        <a:buFont typeface="Wingdings" pitchFamily="2" charset="2"/>
        <a:buChar char="q"/>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spcAft>
          <a:spcPts val="600"/>
        </a:spcAft>
        <a:buSzPct val="60000"/>
        <a:buFont typeface="Wingdings" pitchFamily="2" charset="2"/>
        <a:buChar char="q"/>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spcAft>
          <a:spcPts val="600"/>
        </a:spcAft>
        <a:buSzPct val="60000"/>
        <a:buFont typeface="Wingdings" pitchFamily="2" charset="2"/>
        <a:buChar char="q"/>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spcAft>
          <a:spcPts val="600"/>
        </a:spcAft>
        <a:buSzPct val="60000"/>
        <a:buFont typeface="Wingdings" pitchFamily="2" charset="2"/>
        <a:buChar char="q"/>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152400"/>
            <a:ext cx="57912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5867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F258C-DB3B-4AD3-A67F-86BF284C5830}" type="datetimeFigureOut">
              <a:rPr lang="en-US" smtClean="0"/>
              <a:t>9/13/2013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C03D4-2D18-45D4-92B5-CE2700F9D4F3}" type="slidenum">
              <a:rPr lang="en-US" smtClean="0"/>
              <a:t>‹#›</a:t>
            </a:fld>
            <a:endParaRPr lang="en-US"/>
          </a:p>
        </p:txBody>
      </p:sp>
    </p:spTree>
    <p:extLst>
      <p:ext uri="{BB962C8B-B14F-4D97-AF65-F5344CB8AC3E}">
        <p14:creationId xmlns:p14="http://schemas.microsoft.com/office/powerpoint/2010/main" val="2059072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3505200"/>
            <a:ext cx="6172200" cy="1524000"/>
          </a:xfrm>
        </p:spPr>
        <p:txBody>
          <a:bodyPr>
            <a:noAutofit/>
          </a:bodyPr>
          <a:lstStyle/>
          <a:p>
            <a:r>
              <a:rPr lang="en-US" sz="4000" dirty="0" smtClean="0"/>
              <a:t>The Solution to the Venous Catheter Tip Controversy</a:t>
            </a:r>
            <a:endParaRPr lang="en-US" sz="4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762000"/>
            <a:ext cx="6167089" cy="1767673"/>
          </a:xfrm>
          <a:prstGeom prst="rect">
            <a:avLst/>
          </a:prstGeom>
        </p:spPr>
      </p:pic>
    </p:spTree>
    <p:extLst>
      <p:ext uri="{BB962C8B-B14F-4D97-AF65-F5344CB8AC3E}">
        <p14:creationId xmlns:p14="http://schemas.microsoft.com/office/powerpoint/2010/main" val="237083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6019800" cy="4525963"/>
          </a:xfrm>
        </p:spPr>
        <p:txBody>
          <a:bodyPr>
            <a:normAutofit fontScale="77500" lnSpcReduction="20000"/>
          </a:bodyPr>
          <a:lstStyle/>
          <a:p>
            <a:pPr marL="0" indent="0">
              <a:buNone/>
            </a:pPr>
            <a:r>
              <a:rPr lang="en-US" b="1" dirty="0">
                <a:solidFill>
                  <a:srgbClr val="003366"/>
                </a:solidFill>
              </a:rPr>
              <a:t>ORIGIN OF SWEET SPOT™</a:t>
            </a:r>
          </a:p>
          <a:p>
            <a:pPr marL="0" indent="0">
              <a:buNone/>
            </a:pPr>
            <a:r>
              <a:rPr lang="en-US" dirty="0"/>
              <a:t>The </a:t>
            </a:r>
            <a:r>
              <a:rPr lang="en-US" b="1" dirty="0"/>
              <a:t>SWEET SPOT</a:t>
            </a:r>
            <a:r>
              <a:rPr lang="en-US" dirty="0"/>
              <a:t>™ was created for two main reasons. The first was to </a:t>
            </a:r>
            <a:r>
              <a:rPr lang="en-US" b="1" dirty="0"/>
              <a:t>improve patient safety by decreasing the complications caused by improperly positioned venous access devices (VAD) </a:t>
            </a:r>
            <a:r>
              <a:rPr lang="en-US" dirty="0"/>
              <a:t>as encountered by me and other members of my IR practice. The second was to </a:t>
            </a:r>
            <a:r>
              <a:rPr lang="en-US" b="1" dirty="0"/>
              <a:t>remove the always subjective and sometimes erroneous chest x-ray (CXR) interpretation of VAD tip position </a:t>
            </a:r>
            <a:r>
              <a:rPr lang="en-US" dirty="0"/>
              <a:t>(as well as resultant unnecessary recommendations for repositioning) in my own large and highly sub-specialized radiology group </a:t>
            </a:r>
            <a:r>
              <a:rPr lang="en-US" dirty="0" smtClean="0"/>
              <a:t>(55 members at present).</a:t>
            </a:r>
            <a:endParaRPr lang="en-US" dirty="0"/>
          </a:p>
        </p:txBody>
      </p:sp>
    </p:spTree>
    <p:extLst>
      <p:ext uri="{BB962C8B-B14F-4D97-AF65-F5344CB8AC3E}">
        <p14:creationId xmlns:p14="http://schemas.microsoft.com/office/powerpoint/2010/main" val="46493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6019800" cy="4525963"/>
          </a:xfrm>
        </p:spPr>
        <p:txBody>
          <a:bodyPr>
            <a:normAutofit fontScale="77500" lnSpcReduction="20000"/>
          </a:bodyPr>
          <a:lstStyle/>
          <a:p>
            <a:pPr marL="0" indent="0">
              <a:buNone/>
            </a:pPr>
            <a:r>
              <a:rPr lang="en-US" b="1" dirty="0" smtClean="0">
                <a:solidFill>
                  <a:srgbClr val="003366"/>
                </a:solidFill>
              </a:rPr>
              <a:t>DEFINITION </a:t>
            </a:r>
            <a:r>
              <a:rPr lang="en-US" b="1" dirty="0">
                <a:solidFill>
                  <a:srgbClr val="003366"/>
                </a:solidFill>
              </a:rPr>
              <a:t>OF SWEET SPOT™</a:t>
            </a:r>
          </a:p>
          <a:p>
            <a:pPr marL="0" indent="0">
              <a:buNone/>
            </a:pPr>
            <a:r>
              <a:rPr lang="en-US" dirty="0"/>
              <a:t>The </a:t>
            </a:r>
            <a:r>
              <a:rPr lang="en-US" b="1" dirty="0"/>
              <a:t>SWEET SPOT</a:t>
            </a:r>
            <a:r>
              <a:rPr lang="en-US" dirty="0"/>
              <a:t>™ is a rectangular template superimposed on a frontal CXR, whose margins and internal area are acceptable for VAD catheter tip position. This is </a:t>
            </a:r>
            <a:r>
              <a:rPr lang="en-US" b="1" dirty="0"/>
              <a:t>tailored to the individual patient's chest x-ray</a:t>
            </a:r>
            <a:r>
              <a:rPr lang="en-US" dirty="0"/>
              <a:t>. As such, it has </a:t>
            </a:r>
            <a:r>
              <a:rPr lang="en-US" b="1" dirty="0"/>
              <a:t>no fixed length or width </a:t>
            </a:r>
            <a:r>
              <a:rPr lang="en-US" dirty="0"/>
              <a:t>but does have </a:t>
            </a:r>
            <a:r>
              <a:rPr lang="en-US" b="1" dirty="0"/>
              <a:t>fixed proportions </a:t>
            </a:r>
            <a:r>
              <a:rPr lang="en-US" dirty="0"/>
              <a:t>with the craniocaudal length being twice the width on a frontal chest x-ray. Depending on patient anatomy, it can exceed 8 x 4 cm. The template </a:t>
            </a:r>
            <a:r>
              <a:rPr lang="en-US" dirty="0" smtClean="0"/>
              <a:t>is </a:t>
            </a:r>
            <a:r>
              <a:rPr lang="en-US" dirty="0"/>
              <a:t>simply </a:t>
            </a:r>
            <a:r>
              <a:rPr lang="en-US" b="1" dirty="0"/>
              <a:t>compared in size to the CXR at hand</a:t>
            </a:r>
            <a:r>
              <a:rPr lang="en-US" dirty="0"/>
              <a:t>. This template is </a:t>
            </a:r>
            <a:r>
              <a:rPr lang="en-US" b="1" dirty="0"/>
              <a:t>very easy to memorize and just as easy to teach.</a:t>
            </a:r>
          </a:p>
        </p:txBody>
      </p:sp>
    </p:spTree>
    <p:extLst>
      <p:ext uri="{BB962C8B-B14F-4D97-AF65-F5344CB8AC3E}">
        <p14:creationId xmlns:p14="http://schemas.microsoft.com/office/powerpoint/2010/main" val="178012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133600"/>
            <a:ext cx="6196988" cy="4114800"/>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2115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6019800" cy="4876800"/>
          </a:xfrm>
        </p:spPr>
        <p:txBody>
          <a:bodyPr>
            <a:normAutofit fontScale="62500" lnSpcReduction="20000"/>
          </a:bodyPr>
          <a:lstStyle/>
          <a:p>
            <a:pPr marL="0" indent="0">
              <a:lnSpc>
                <a:spcPct val="120000"/>
              </a:lnSpc>
              <a:buNone/>
            </a:pPr>
            <a:r>
              <a:rPr lang="en-US" dirty="0"/>
              <a:t>The </a:t>
            </a:r>
            <a:r>
              <a:rPr lang="en-US" b="1" dirty="0"/>
              <a:t>SWEET SPOT</a:t>
            </a:r>
            <a:r>
              <a:rPr lang="en-US" dirty="0"/>
              <a:t>™ also has a </a:t>
            </a:r>
            <a:r>
              <a:rPr lang="en-US" b="1" dirty="0"/>
              <a:t>fixed center point</a:t>
            </a:r>
            <a:r>
              <a:rPr lang="en-US" dirty="0"/>
              <a:t>. It is </a:t>
            </a:r>
            <a:r>
              <a:rPr lang="en-US" b="1" dirty="0"/>
              <a:t>centered over</a:t>
            </a:r>
            <a:r>
              <a:rPr lang="en-US" dirty="0"/>
              <a:t> what I believe is the </a:t>
            </a:r>
            <a:r>
              <a:rPr lang="en-US" b="1" dirty="0"/>
              <a:t>most accurate radiographic estimation</a:t>
            </a:r>
            <a:r>
              <a:rPr lang="en-US" dirty="0"/>
              <a:t> of the </a:t>
            </a:r>
            <a:r>
              <a:rPr lang="en-US" b="1" dirty="0" err="1"/>
              <a:t>cavo</a:t>
            </a:r>
            <a:r>
              <a:rPr lang="en-US" b="1" dirty="0"/>
              <a:t>-atrial junction, i.e. on a frontal CXR, the initial outward bulge of the lower right </a:t>
            </a:r>
            <a:r>
              <a:rPr lang="en-US" b="1" dirty="0" err="1"/>
              <a:t>cardiomediastinal</a:t>
            </a:r>
            <a:r>
              <a:rPr lang="en-US" b="1" dirty="0"/>
              <a:t> margin </a:t>
            </a:r>
            <a:r>
              <a:rPr lang="en-US" dirty="0"/>
              <a:t>due to the transition from the smaller, more tubular superior vena cava to the more capacious and rotund right atrium. It was </a:t>
            </a:r>
            <a:r>
              <a:rPr lang="en-US" b="1" dirty="0"/>
              <a:t>designed to be twice as wide as the lower third of the SVC to allow for the curving course of many catheter tips as they enter the right atrium - especially with left-sided access. The SWEET SPOT™ extends from the lower third of the SVC to the most inferior extent of the right atrium - stopping at the frontal CXR's </a:t>
            </a:r>
            <a:r>
              <a:rPr lang="en-US" b="1" dirty="0" err="1"/>
              <a:t>cardiophrenic</a:t>
            </a:r>
            <a:r>
              <a:rPr lang="en-US" b="1" dirty="0"/>
              <a:t> </a:t>
            </a:r>
            <a:r>
              <a:rPr lang="en-US" b="1" dirty="0" smtClean="0"/>
              <a:t>angle</a:t>
            </a:r>
            <a:r>
              <a:rPr lang="en-US" dirty="0" smtClean="0"/>
              <a:t>.</a:t>
            </a:r>
            <a:endParaRPr lang="en-US" dirty="0"/>
          </a:p>
        </p:txBody>
      </p:sp>
    </p:spTree>
    <p:extLst>
      <p:ext uri="{BB962C8B-B14F-4D97-AF65-F5344CB8AC3E}">
        <p14:creationId xmlns:p14="http://schemas.microsoft.com/office/powerpoint/2010/main" val="146623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4000"/>
            <a:ext cx="6028944" cy="4909564"/>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20092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74837"/>
            <a:ext cx="6019800" cy="4525963"/>
          </a:xfrm>
        </p:spPr>
        <p:txBody>
          <a:bodyPr>
            <a:normAutofit fontScale="70000" lnSpcReduction="20000"/>
          </a:bodyPr>
          <a:lstStyle/>
          <a:p>
            <a:pPr marL="0" indent="0">
              <a:lnSpc>
                <a:spcPct val="120000"/>
              </a:lnSpc>
              <a:buNone/>
            </a:pPr>
            <a:r>
              <a:rPr lang="en-US" b="1" dirty="0"/>
              <a:t>The SWEET SPOT™ is the best anatomically based and </a:t>
            </a:r>
            <a:r>
              <a:rPr lang="en-US" b="1" dirty="0" err="1"/>
              <a:t>radiographically</a:t>
            </a:r>
            <a:r>
              <a:rPr lang="en-US" b="1" dirty="0"/>
              <a:t> confirmed practical approximation of the </a:t>
            </a:r>
            <a:r>
              <a:rPr lang="en-US" b="1" dirty="0" err="1"/>
              <a:t>cavo</a:t>
            </a:r>
            <a:r>
              <a:rPr lang="en-US" b="1" dirty="0"/>
              <a:t>-atrial junction</a:t>
            </a:r>
            <a:r>
              <a:rPr lang="en-US" dirty="0"/>
              <a:t>. It is </a:t>
            </a:r>
            <a:r>
              <a:rPr lang="en-US" b="1" dirty="0"/>
              <a:t>independent of patient factors </a:t>
            </a:r>
            <a:r>
              <a:rPr lang="en-US" dirty="0"/>
              <a:t>such as age, size, patient position for chest x-ray, lung volume or </a:t>
            </a:r>
            <a:r>
              <a:rPr lang="en-US" b="1" dirty="0"/>
              <a:t>type of VAD</a:t>
            </a:r>
            <a:r>
              <a:rPr lang="en-US" dirty="0"/>
              <a:t>. It also </a:t>
            </a:r>
            <a:r>
              <a:rPr lang="en-US" b="1" dirty="0"/>
              <a:t>encompasses the various leading societal recommendations</a:t>
            </a:r>
            <a:r>
              <a:rPr lang="en-US" dirty="0"/>
              <a:t> for catheter tip </a:t>
            </a:r>
            <a:r>
              <a:rPr lang="en-US" dirty="0" smtClean="0"/>
              <a:t>location. </a:t>
            </a:r>
            <a:r>
              <a:rPr lang="en-US" dirty="0"/>
              <a:t>As such, it </a:t>
            </a:r>
            <a:r>
              <a:rPr lang="en-US" b="1" dirty="0"/>
              <a:t>allows for the necessary significant flexibility</a:t>
            </a:r>
            <a:r>
              <a:rPr lang="en-US" dirty="0"/>
              <a:t> in acceptable </a:t>
            </a:r>
            <a:r>
              <a:rPr lang="en-US" b="1" dirty="0"/>
              <a:t>VAD tip location </a:t>
            </a:r>
            <a:r>
              <a:rPr lang="en-US" dirty="0"/>
              <a:t>based not only on patient, chest x-ray and catheter variables as just mentioned but also </a:t>
            </a:r>
            <a:r>
              <a:rPr lang="en-US" b="1" dirty="0"/>
              <a:t>inserter variables such as societal affiliations, personal experience and personal convictions.</a:t>
            </a:r>
          </a:p>
        </p:txBody>
      </p:sp>
    </p:spTree>
    <p:extLst>
      <p:ext uri="{BB962C8B-B14F-4D97-AF65-F5344CB8AC3E}">
        <p14:creationId xmlns:p14="http://schemas.microsoft.com/office/powerpoint/2010/main" val="232154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6019800" cy="4953000"/>
          </a:xfrm>
        </p:spPr>
        <p:txBody>
          <a:bodyPr>
            <a:normAutofit fontScale="62500" lnSpcReduction="20000"/>
          </a:bodyPr>
          <a:lstStyle/>
          <a:p>
            <a:pPr marL="0" indent="0">
              <a:spcAft>
                <a:spcPts val="600"/>
              </a:spcAft>
              <a:buNone/>
            </a:pPr>
            <a:r>
              <a:rPr lang="en-US" b="1" dirty="0">
                <a:solidFill>
                  <a:srgbClr val="003366"/>
                </a:solidFill>
              </a:rPr>
              <a:t>CLINICAL USE OF SWEET SPOT™</a:t>
            </a:r>
          </a:p>
          <a:p>
            <a:pPr marL="0" indent="0">
              <a:spcAft>
                <a:spcPts val="600"/>
              </a:spcAft>
              <a:buNone/>
            </a:pPr>
            <a:r>
              <a:rPr lang="en-US" dirty="0"/>
              <a:t>It was initially adopted practice wide by my group — Inland Imaging, Spokane, Washington in </a:t>
            </a:r>
            <a:r>
              <a:rPr lang="en-US" b="1" dirty="0"/>
              <a:t>2007 as the sole acceptable chest x-ray standard for VAD tip location - which it still is</a:t>
            </a:r>
            <a:r>
              <a:rPr lang="en-US" dirty="0"/>
              <a:t>. As such, it also became the standard of acceptability for our recently completed </a:t>
            </a:r>
            <a:r>
              <a:rPr lang="en-US" dirty="0" smtClean="0"/>
              <a:t>Sherlock 3CG trial. (Approx. 2,700 PICCs/year in Spokane or 19,000 PICCs since Sweet Spot™ adopted.)</a:t>
            </a:r>
          </a:p>
          <a:p>
            <a:pPr marL="0" indent="0">
              <a:spcAft>
                <a:spcPts val="600"/>
              </a:spcAft>
              <a:buNone/>
            </a:pPr>
            <a:r>
              <a:rPr lang="en-US" b="1" dirty="0" smtClean="0"/>
              <a:t>In </a:t>
            </a:r>
            <a:r>
              <a:rPr lang="en-US" b="1" dirty="0"/>
              <a:t>this same trial, the vast majority of the Sherlock 3CG guided catheter tips — whose technology targets the S.A. node, were at the center of the SWEET SPOT™, i.e. the radiographic </a:t>
            </a:r>
            <a:r>
              <a:rPr lang="en-US" b="1" dirty="0" err="1"/>
              <a:t>cavoatrial</a:t>
            </a:r>
            <a:r>
              <a:rPr lang="en-US" b="1" dirty="0"/>
              <a:t> junction</a:t>
            </a:r>
            <a:r>
              <a:rPr lang="en-US" dirty="0"/>
              <a:t>, thus confirming both chest x-ray and ECG methods of catheter tip verification. </a:t>
            </a:r>
            <a:r>
              <a:rPr lang="en-US" b="1" dirty="0"/>
              <a:t>The two methods, therefore, cross-validate and have the same end point — optimal VAD tip location</a:t>
            </a:r>
            <a:r>
              <a:rPr lang="en-US" dirty="0"/>
              <a:t>.</a:t>
            </a:r>
          </a:p>
        </p:txBody>
      </p:sp>
    </p:spTree>
    <p:extLst>
      <p:ext uri="{BB962C8B-B14F-4D97-AF65-F5344CB8AC3E}">
        <p14:creationId xmlns:p14="http://schemas.microsoft.com/office/powerpoint/2010/main" val="359676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828800"/>
            <a:ext cx="6019800" cy="4925776"/>
          </a:xfrm>
          <a:prstGeom prst="rect">
            <a:avLst/>
          </a:prstGeom>
        </p:spPr>
      </p:pic>
      <p:sp>
        <p:nvSpPr>
          <p:cNvPr id="2" name="Title 1"/>
          <p:cNvSpPr>
            <a:spLocks noGrp="1"/>
          </p:cNvSpPr>
          <p:nvPr>
            <p:ph type="title"/>
          </p:nvPr>
        </p:nvSpPr>
        <p:spPr/>
        <p:txBody>
          <a:bodyPr/>
          <a:lstStyle/>
          <a:p>
            <a:endParaRPr lang="en-US"/>
          </a:p>
        </p:txBody>
      </p:sp>
      <p:sp>
        <p:nvSpPr>
          <p:cNvPr id="5" name="Text Placeholder 3"/>
          <p:cNvSpPr txBox="1">
            <a:spLocks/>
          </p:cNvSpPr>
          <p:nvPr/>
        </p:nvSpPr>
        <p:spPr>
          <a:xfrm>
            <a:off x="6324600" y="4571999"/>
            <a:ext cx="2590800" cy="20305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Cardiac conduction pathways</a:t>
            </a:r>
            <a:endParaRPr lang="en-US" sz="2800" dirty="0"/>
          </a:p>
        </p:txBody>
      </p:sp>
    </p:spTree>
    <p:extLst>
      <p:ext uri="{BB962C8B-B14F-4D97-AF65-F5344CB8AC3E}">
        <p14:creationId xmlns:p14="http://schemas.microsoft.com/office/powerpoint/2010/main" val="233349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6019800" cy="4525963"/>
          </a:xfrm>
        </p:spPr>
        <p:txBody>
          <a:bodyPr>
            <a:normAutofit fontScale="62500" lnSpcReduction="20000"/>
          </a:bodyPr>
          <a:lstStyle/>
          <a:p>
            <a:pPr marL="0" indent="0">
              <a:spcAft>
                <a:spcPts val="600"/>
              </a:spcAft>
              <a:buNone/>
            </a:pPr>
            <a:r>
              <a:rPr lang="en-US" b="1" dirty="0">
                <a:solidFill>
                  <a:srgbClr val="003366"/>
                </a:solidFill>
              </a:rPr>
              <a:t>SOCIETAL RECOMMENDATIONS FOR V.A.D. CATHETER TIP LOCATION</a:t>
            </a:r>
          </a:p>
          <a:p>
            <a:pPr marL="0" indent="0">
              <a:spcAft>
                <a:spcPts val="600"/>
              </a:spcAft>
              <a:buNone/>
            </a:pPr>
            <a:r>
              <a:rPr lang="en-US" dirty="0" smtClean="0"/>
              <a:t>In </a:t>
            </a:r>
            <a:r>
              <a:rPr lang="en-US" dirty="0"/>
              <a:t>1989, the US FDA (Task Force FDA Drug Bulletin 1989:15) issued an advisory statement that it is unacceptable for catheter tips to be placed or permitted to migrate into the heart for fear of cardiac </a:t>
            </a:r>
            <a:r>
              <a:rPr lang="en-US" dirty="0" smtClean="0"/>
              <a:t>tamponade.</a:t>
            </a:r>
            <a:r>
              <a:rPr lang="en-US" baseline="30000" dirty="0" smtClean="0"/>
              <a:t>2</a:t>
            </a:r>
            <a:r>
              <a:rPr lang="en-US" dirty="0" smtClean="0"/>
              <a:t> </a:t>
            </a:r>
            <a:r>
              <a:rPr lang="en-US" dirty="0"/>
              <a:t>During this time, other studies provided evidence that catheter tips placed high in the SVC or outside the SVC increase the risk of thrombus and catheter malfunction. (</a:t>
            </a:r>
            <a:r>
              <a:rPr lang="en-US" dirty="0" smtClean="0"/>
              <a:t>Kearns</a:t>
            </a:r>
            <a:r>
              <a:rPr lang="en-US" baseline="30000" dirty="0" smtClean="0"/>
              <a:t>3</a:t>
            </a:r>
            <a:r>
              <a:rPr lang="en-US" dirty="0" smtClean="0"/>
              <a:t>, Caers</a:t>
            </a:r>
            <a:r>
              <a:rPr lang="en-US" baseline="30000" dirty="0" smtClean="0"/>
              <a:t>4</a:t>
            </a:r>
            <a:r>
              <a:rPr lang="en-US" dirty="0" smtClean="0"/>
              <a:t>, Cadman</a:t>
            </a:r>
            <a:r>
              <a:rPr lang="en-US" baseline="30000" dirty="0" smtClean="0"/>
              <a:t>5</a:t>
            </a:r>
            <a:r>
              <a:rPr lang="en-US" dirty="0" smtClean="0"/>
              <a:t>). </a:t>
            </a:r>
            <a:r>
              <a:rPr lang="en-US" dirty="0"/>
              <a:t>In 1998, the National Association of Vascular Access Networks (NAVAN), published a position statement recommending that the “most appropriate location for the tip of PICCs is the lower one-third of the SVC, close to the junction of the SVC and the right atrium” and not extending into the right atrium. (NAVAN tip position</a:t>
            </a:r>
            <a:r>
              <a:rPr lang="en-US" dirty="0" smtClean="0"/>
              <a:t>).</a:t>
            </a:r>
            <a:r>
              <a:rPr lang="en-US" baseline="30000" dirty="0" smtClean="0"/>
              <a:t>6</a:t>
            </a:r>
            <a:endParaRPr lang="en-US" dirty="0"/>
          </a:p>
        </p:txBody>
      </p:sp>
    </p:spTree>
    <p:extLst>
      <p:ext uri="{BB962C8B-B14F-4D97-AF65-F5344CB8AC3E}">
        <p14:creationId xmlns:p14="http://schemas.microsoft.com/office/powerpoint/2010/main" val="35921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6019800" cy="4525963"/>
          </a:xfrm>
        </p:spPr>
        <p:txBody>
          <a:bodyPr>
            <a:normAutofit fontScale="62500" lnSpcReduction="20000"/>
          </a:bodyPr>
          <a:lstStyle/>
          <a:p>
            <a:pPr marL="0" indent="0">
              <a:spcAft>
                <a:spcPts val="600"/>
              </a:spcAft>
              <a:buNone/>
            </a:pPr>
            <a:r>
              <a:rPr lang="en-US" b="1" dirty="0">
                <a:solidFill>
                  <a:srgbClr val="003366"/>
                </a:solidFill>
              </a:rPr>
              <a:t>SOCIETAL RECOMMENDATIONS FOR V.A.D. CATHETER TIP LOCATION</a:t>
            </a:r>
          </a:p>
          <a:p>
            <a:pPr marL="0" indent="0">
              <a:spcAft>
                <a:spcPts val="600"/>
              </a:spcAft>
              <a:buNone/>
            </a:pPr>
            <a:r>
              <a:rPr lang="en-US" dirty="0"/>
              <a:t>In 2006, the Infusion Nurses Society updated their Standards of Practice and again in 2011 stating that “CVC tips should be located in the lower third of the SVC to the CAJ” (INS 2011</a:t>
            </a:r>
            <a:r>
              <a:rPr lang="en-US" dirty="0" smtClean="0"/>
              <a:t>).</a:t>
            </a:r>
            <a:r>
              <a:rPr lang="en-US" baseline="30000" dirty="0" smtClean="0"/>
              <a:t>7</a:t>
            </a:r>
            <a:r>
              <a:rPr lang="en-US" dirty="0" smtClean="0"/>
              <a:t> </a:t>
            </a:r>
            <a:r>
              <a:rPr lang="en-US" dirty="0"/>
              <a:t>While the authors and organizations cited above favor positioning outside the right atrium, the Society of Interventional Radiology (SIR) states (in their Quality Improvement Guidelines for Central Venous Access) that the tip should be “in the </a:t>
            </a:r>
            <a:r>
              <a:rPr lang="en-US" dirty="0" err="1"/>
              <a:t>cavoatrial</a:t>
            </a:r>
            <a:r>
              <a:rPr lang="en-US" dirty="0"/>
              <a:t> region or right atrium” (2010 SIR </a:t>
            </a:r>
            <a:r>
              <a:rPr lang="en-US" dirty="0" err="1" smtClean="0"/>
              <a:t>Dariushnia</a:t>
            </a:r>
            <a:r>
              <a:rPr lang="en-US" dirty="0" smtClean="0"/>
              <a:t>)</a:t>
            </a:r>
            <a:r>
              <a:rPr lang="en-US" baseline="30000" dirty="0" smtClean="0"/>
              <a:t>8</a:t>
            </a:r>
            <a:r>
              <a:rPr lang="en-US" dirty="0" smtClean="0"/>
              <a:t> </a:t>
            </a:r>
            <a:r>
              <a:rPr lang="en-US" dirty="0"/>
              <a:t>and this view is also stated in the European Society of Parental and Enteral Nutrition (ESPEN) Guidelines (</a:t>
            </a:r>
            <a:r>
              <a:rPr lang="en-US" dirty="0" err="1"/>
              <a:t>Pittiruti</a:t>
            </a:r>
            <a:r>
              <a:rPr lang="en-US" dirty="0"/>
              <a:t> 2009</a:t>
            </a:r>
            <a:r>
              <a:rPr lang="en-US" dirty="0" smtClean="0"/>
              <a:t>).</a:t>
            </a:r>
            <a:r>
              <a:rPr lang="en-US" baseline="30000" dirty="0" smtClean="0"/>
              <a:t>9</a:t>
            </a:r>
            <a:r>
              <a:rPr lang="en-US" dirty="0" smtClean="0"/>
              <a:t> </a:t>
            </a:r>
            <a:r>
              <a:rPr lang="en-US" dirty="0"/>
              <a:t>Historically this inferior migration of catheter tip position acceptability is coincident and not unrelated to manufacturers developing V.A.D.'s made out of softer materials.</a:t>
            </a:r>
          </a:p>
        </p:txBody>
      </p:sp>
    </p:spTree>
    <p:extLst>
      <p:ext uri="{BB962C8B-B14F-4D97-AF65-F5344CB8AC3E}">
        <p14:creationId xmlns:p14="http://schemas.microsoft.com/office/powerpoint/2010/main" val="110809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609600"/>
            <a:ext cx="6096000" cy="2285999"/>
          </a:xfrm>
        </p:spPr>
        <p:txBody>
          <a:bodyPr>
            <a:normAutofit/>
          </a:bodyPr>
          <a:lstStyle/>
          <a:p>
            <a:pPr marL="18288" indent="0">
              <a:buNone/>
            </a:pPr>
            <a:r>
              <a:rPr lang="en-US" sz="4000" dirty="0" smtClean="0"/>
              <a:t>“Doctors love progress. They just hate change.”</a:t>
            </a:r>
            <a:endParaRPr lang="en-US" sz="4000" dirty="0"/>
          </a:p>
        </p:txBody>
      </p:sp>
      <p:sp>
        <p:nvSpPr>
          <p:cNvPr id="4" name="Content Placeholder 1"/>
          <p:cNvSpPr txBox="1">
            <a:spLocks/>
          </p:cNvSpPr>
          <p:nvPr/>
        </p:nvSpPr>
        <p:spPr>
          <a:xfrm>
            <a:off x="2362200" y="3505200"/>
            <a:ext cx="6096000" cy="2285999"/>
          </a:xfrm>
          <a:prstGeom prst="rect">
            <a:avLst/>
          </a:prstGeom>
        </p:spPr>
        <p:txBody>
          <a:bodyPr vert="horz" lIns="91440" tIns="45720" rIns="91440" bIns="45720" rtlCol="0" anchor="ctr">
            <a:normAutofit fontScale="925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Font typeface="Wingdings" pitchFamily="2" charset="2"/>
              <a:buNone/>
            </a:pPr>
            <a:r>
              <a:rPr lang="en-US" sz="4000" dirty="0" smtClean="0"/>
              <a:t>“Radiographs don’t lie – </a:t>
            </a:r>
          </a:p>
          <a:p>
            <a:pPr marL="18288" indent="0">
              <a:buFont typeface="Wingdings" pitchFamily="2" charset="2"/>
              <a:buNone/>
            </a:pPr>
            <a:r>
              <a:rPr lang="en-US" sz="4000" dirty="0"/>
              <a:t>	</a:t>
            </a:r>
            <a:r>
              <a:rPr lang="en-US" sz="4000" dirty="0" smtClean="0"/>
              <a:t>	Radiologists do.”</a:t>
            </a:r>
            <a:endParaRPr lang="en-US" sz="4000" dirty="0"/>
          </a:p>
        </p:txBody>
      </p:sp>
    </p:spTree>
    <p:extLst>
      <p:ext uri="{BB962C8B-B14F-4D97-AF65-F5344CB8AC3E}">
        <p14:creationId xmlns:p14="http://schemas.microsoft.com/office/powerpoint/2010/main" val="189420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69720"/>
            <a:ext cx="5945411" cy="4925776"/>
          </a:xfrm>
          <a:prstGeom prst="rect">
            <a:avLst/>
          </a:prstGeom>
        </p:spPr>
      </p:pic>
      <p:sp>
        <p:nvSpPr>
          <p:cNvPr id="2" name="Title 1"/>
          <p:cNvSpPr>
            <a:spLocks noGrp="1"/>
          </p:cNvSpPr>
          <p:nvPr>
            <p:ph type="title"/>
          </p:nvPr>
        </p:nvSpPr>
        <p:spPr/>
        <p:txBody>
          <a:bodyPr/>
          <a:lstStyle/>
          <a:p>
            <a:endParaRPr lang="en-US"/>
          </a:p>
        </p:txBody>
      </p:sp>
      <p:sp>
        <p:nvSpPr>
          <p:cNvPr id="5" name="Text Placeholder 3"/>
          <p:cNvSpPr txBox="1">
            <a:spLocks/>
          </p:cNvSpPr>
          <p:nvPr/>
        </p:nvSpPr>
        <p:spPr>
          <a:xfrm>
            <a:off x="6553200" y="4571999"/>
            <a:ext cx="2362200" cy="20305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The Switzerland of societal </a:t>
            </a:r>
            <a:r>
              <a:rPr lang="en-US" sz="2800" dirty="0" smtClean="0"/>
              <a:t>acceptability</a:t>
            </a:r>
            <a:endParaRPr lang="en-US" sz="2800" dirty="0"/>
          </a:p>
        </p:txBody>
      </p:sp>
    </p:spTree>
    <p:extLst>
      <p:ext uri="{BB962C8B-B14F-4D97-AF65-F5344CB8AC3E}">
        <p14:creationId xmlns:p14="http://schemas.microsoft.com/office/powerpoint/2010/main" val="192488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320" y="1676400"/>
            <a:ext cx="5017720" cy="769441"/>
          </a:xfrm>
          <a:prstGeom prst="rect">
            <a:avLst/>
          </a:prstGeom>
          <a:noFill/>
        </p:spPr>
        <p:txBody>
          <a:bodyPr wrap="none" rtlCol="0">
            <a:spAutoFit/>
          </a:bodyPr>
          <a:lstStyle/>
          <a:p>
            <a:r>
              <a:rPr lang="en-US" sz="4400" dirty="0" smtClean="0">
                <a:solidFill>
                  <a:srgbClr val="003366"/>
                </a:solidFill>
                <a:latin typeface="Arial" pitchFamily="34" charset="0"/>
                <a:cs typeface="Arial" pitchFamily="34" charset="0"/>
              </a:rPr>
              <a:t>Sweet Spot Gallery</a:t>
            </a:r>
            <a:endParaRPr lang="en-US" sz="4400" dirty="0">
              <a:solidFill>
                <a:srgbClr val="003366"/>
              </a:solidFill>
              <a:latin typeface="Arial" pitchFamily="34" charset="0"/>
              <a:cs typeface="Arial" pitchFamily="34" charset="0"/>
            </a:endParaRPr>
          </a:p>
        </p:txBody>
      </p:sp>
    </p:spTree>
    <p:extLst>
      <p:ext uri="{BB962C8B-B14F-4D97-AF65-F5344CB8AC3E}">
        <p14:creationId xmlns:p14="http://schemas.microsoft.com/office/powerpoint/2010/main" val="27774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par>
                                <p:cTn id="14" presetID="10" presetClass="entr" presetSubtype="0" fill="hold" grpId="2"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6019800" cy="1219200"/>
          </a:xfrm>
        </p:spPr>
        <p:txBody>
          <a:bodyPr>
            <a:normAutofit/>
          </a:bodyPr>
          <a:lstStyle/>
          <a:p>
            <a:pPr marL="0" indent="0">
              <a:buNone/>
            </a:pPr>
            <a:r>
              <a:rPr lang="en-US" sz="3000" dirty="0" smtClean="0"/>
              <a:t>Seven Faces of The Sweet Spot</a:t>
            </a:r>
            <a:r>
              <a:rPr lang="en-US" sz="3000" dirty="0"/>
              <a:t> </a:t>
            </a:r>
            <a:r>
              <a:rPr lang="en-US" sz="3000" dirty="0" smtClean="0"/>
              <a:t>™</a:t>
            </a:r>
          </a:p>
          <a:p>
            <a:pPr marL="0" indent="0">
              <a:buNone/>
            </a:pPr>
            <a:r>
              <a:rPr lang="en-US" sz="3000" dirty="0"/>
              <a:t>	</a:t>
            </a:r>
            <a:r>
              <a:rPr lang="en-US" sz="3000" dirty="0" smtClean="0"/>
              <a:t>		        </a:t>
            </a:r>
            <a:r>
              <a:rPr lang="en-US" sz="2400" dirty="0" smtClean="0"/>
              <a:t>-- More than a CXR</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686" y="3490780"/>
            <a:ext cx="1514884" cy="12336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4642" y="5117739"/>
            <a:ext cx="1594045" cy="130434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3490781"/>
            <a:ext cx="1430998" cy="12336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280" y="5120700"/>
            <a:ext cx="1959920" cy="130138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905" y="5117740"/>
            <a:ext cx="1378695" cy="130434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4853" y="5117740"/>
            <a:ext cx="1353912" cy="130434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8568" y="3490781"/>
            <a:ext cx="2020119" cy="1233619"/>
          </a:xfrm>
          <a:prstGeom prst="rect">
            <a:avLst/>
          </a:prstGeom>
        </p:spPr>
      </p:pic>
    </p:spTree>
    <p:extLst>
      <p:ext uri="{BB962C8B-B14F-4D97-AF65-F5344CB8AC3E}">
        <p14:creationId xmlns:p14="http://schemas.microsoft.com/office/powerpoint/2010/main" val="410999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2" presetClass="entr" presetSubtype="4"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7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0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225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250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00200"/>
            <a:ext cx="5707990" cy="4648200"/>
          </a:xfrm>
          <a:prstGeom prst="rect">
            <a:avLst/>
          </a:prstGeom>
        </p:spPr>
      </p:pic>
      <p:sp>
        <p:nvSpPr>
          <p:cNvPr id="3" name="Text Placeholder 3"/>
          <p:cNvSpPr txBox="1">
            <a:spLocks/>
          </p:cNvSpPr>
          <p:nvPr/>
        </p:nvSpPr>
        <p:spPr>
          <a:xfrm>
            <a:off x="6553200" y="4747081"/>
            <a:ext cx="2362200" cy="9679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t>Chest X-Ray</a:t>
            </a:r>
            <a:endParaRPr lang="en-US" sz="2800" dirty="0"/>
          </a:p>
        </p:txBody>
      </p:sp>
    </p:spTree>
    <p:extLst>
      <p:ext uri="{BB962C8B-B14F-4D97-AF65-F5344CB8AC3E}">
        <p14:creationId xmlns:p14="http://schemas.microsoft.com/office/powerpoint/2010/main" val="30218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08" y="1600200"/>
            <a:ext cx="5680573" cy="4648200"/>
          </a:xfrm>
          <a:prstGeom prst="rect">
            <a:avLst/>
          </a:prstGeom>
        </p:spPr>
      </p:pic>
      <p:sp>
        <p:nvSpPr>
          <p:cNvPr id="3" name="Text Placeholder 3"/>
          <p:cNvSpPr txBox="1">
            <a:spLocks/>
          </p:cNvSpPr>
          <p:nvPr/>
        </p:nvSpPr>
        <p:spPr>
          <a:xfrm>
            <a:off x="6553200" y="4571999"/>
            <a:ext cx="2362200" cy="20305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Cardiac conduction pathways</a:t>
            </a:r>
            <a:endParaRPr lang="en-US" sz="2800" dirty="0"/>
          </a:p>
        </p:txBody>
      </p:sp>
    </p:spTree>
    <p:extLst>
      <p:ext uri="{BB962C8B-B14F-4D97-AF65-F5344CB8AC3E}">
        <p14:creationId xmlns:p14="http://schemas.microsoft.com/office/powerpoint/2010/main" val="217994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11" y="2266639"/>
            <a:ext cx="6270789" cy="3829361"/>
          </a:xfrm>
          <a:prstGeom prst="rect">
            <a:avLst/>
          </a:prstGeom>
        </p:spPr>
      </p:pic>
      <p:sp>
        <p:nvSpPr>
          <p:cNvPr id="3" name="Text Placeholder 3"/>
          <p:cNvSpPr txBox="1">
            <a:spLocks/>
          </p:cNvSpPr>
          <p:nvPr/>
        </p:nvSpPr>
        <p:spPr>
          <a:xfrm>
            <a:off x="6553200" y="4571999"/>
            <a:ext cx="2362200" cy="20305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Gross</a:t>
            </a:r>
          </a:p>
          <a:p>
            <a:pPr marL="0" indent="0">
              <a:buNone/>
            </a:pPr>
            <a:r>
              <a:rPr lang="en-US" sz="2800" dirty="0"/>
              <a:t>A</a:t>
            </a:r>
            <a:r>
              <a:rPr lang="en-US" sz="2800" dirty="0" smtClean="0"/>
              <a:t>natomy</a:t>
            </a:r>
            <a:endParaRPr lang="en-US" sz="2800" dirty="0"/>
          </a:p>
        </p:txBody>
      </p:sp>
    </p:spTree>
    <p:extLst>
      <p:ext uri="{BB962C8B-B14F-4D97-AF65-F5344CB8AC3E}">
        <p14:creationId xmlns:p14="http://schemas.microsoft.com/office/powerpoint/2010/main" val="28547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038" y="1600200"/>
            <a:ext cx="5391912" cy="4648200"/>
          </a:xfrm>
          <a:prstGeom prst="rect">
            <a:avLst/>
          </a:prstGeom>
        </p:spPr>
      </p:pic>
      <p:sp>
        <p:nvSpPr>
          <p:cNvPr id="3" name="Text Placeholder 3"/>
          <p:cNvSpPr txBox="1">
            <a:spLocks/>
          </p:cNvSpPr>
          <p:nvPr/>
        </p:nvSpPr>
        <p:spPr>
          <a:xfrm>
            <a:off x="6553200" y="4571999"/>
            <a:ext cx="2362200" cy="20305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Dual Energy CXR</a:t>
            </a:r>
            <a:endParaRPr lang="en-US" sz="2800" dirty="0"/>
          </a:p>
        </p:txBody>
      </p:sp>
    </p:spTree>
    <p:extLst>
      <p:ext uri="{BB962C8B-B14F-4D97-AF65-F5344CB8AC3E}">
        <p14:creationId xmlns:p14="http://schemas.microsoft.com/office/powerpoint/2010/main" val="45825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038" y="2286000"/>
            <a:ext cx="5391912" cy="3580229"/>
          </a:xfrm>
          <a:prstGeom prst="rect">
            <a:avLst/>
          </a:prstGeom>
        </p:spPr>
      </p:pic>
      <p:sp>
        <p:nvSpPr>
          <p:cNvPr id="3" name="Text Placeholder 3"/>
          <p:cNvSpPr txBox="1">
            <a:spLocks/>
          </p:cNvSpPr>
          <p:nvPr/>
        </p:nvSpPr>
        <p:spPr>
          <a:xfrm>
            <a:off x="6553200" y="4571999"/>
            <a:ext cx="2362200" cy="20305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Coronal CT Scan Reconstruction</a:t>
            </a:r>
            <a:endParaRPr lang="en-US" sz="2800" dirty="0"/>
          </a:p>
        </p:txBody>
      </p:sp>
    </p:spTree>
    <p:extLst>
      <p:ext uri="{BB962C8B-B14F-4D97-AF65-F5344CB8AC3E}">
        <p14:creationId xmlns:p14="http://schemas.microsoft.com/office/powerpoint/2010/main" val="184707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55888"/>
            <a:ext cx="5029200" cy="4757994"/>
          </a:xfrm>
          <a:prstGeom prst="rect">
            <a:avLst/>
          </a:prstGeom>
        </p:spPr>
      </p:pic>
      <p:sp>
        <p:nvSpPr>
          <p:cNvPr id="3" name="Text Placeholder 3"/>
          <p:cNvSpPr txBox="1">
            <a:spLocks/>
          </p:cNvSpPr>
          <p:nvPr/>
        </p:nvSpPr>
        <p:spPr>
          <a:xfrm>
            <a:off x="6553200" y="4800600"/>
            <a:ext cx="2362200" cy="180199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Coronal MRI</a:t>
            </a:r>
            <a:endParaRPr lang="en-US" sz="2800" dirty="0"/>
          </a:p>
        </p:txBody>
      </p:sp>
    </p:spTree>
    <p:extLst>
      <p:ext uri="{BB962C8B-B14F-4D97-AF65-F5344CB8AC3E}">
        <p14:creationId xmlns:p14="http://schemas.microsoft.com/office/powerpoint/2010/main" val="65109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01" y="1655888"/>
            <a:ext cx="4938797" cy="4757994"/>
          </a:xfrm>
          <a:prstGeom prst="rect">
            <a:avLst/>
          </a:prstGeom>
        </p:spPr>
      </p:pic>
      <p:sp>
        <p:nvSpPr>
          <p:cNvPr id="3" name="Text Placeholder 3"/>
          <p:cNvSpPr txBox="1">
            <a:spLocks/>
          </p:cNvSpPr>
          <p:nvPr/>
        </p:nvSpPr>
        <p:spPr>
          <a:xfrm>
            <a:off x="6553200" y="4571999"/>
            <a:ext cx="2362200" cy="20305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Catheter Contrast Injection</a:t>
            </a:r>
            <a:endParaRPr lang="en-US" sz="2800" dirty="0"/>
          </a:p>
        </p:txBody>
      </p:sp>
    </p:spTree>
    <p:extLst>
      <p:ext uri="{BB962C8B-B14F-4D97-AF65-F5344CB8AC3E}">
        <p14:creationId xmlns:p14="http://schemas.microsoft.com/office/powerpoint/2010/main" val="149066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752600"/>
            <a:ext cx="6248400" cy="3733800"/>
          </a:xfrm>
        </p:spPr>
        <p:txBody>
          <a:bodyPr>
            <a:normAutofit/>
          </a:bodyPr>
          <a:lstStyle/>
          <a:p>
            <a:r>
              <a:rPr lang="en-US" dirty="0" smtClean="0"/>
              <a:t>Mandate from you – Two years ago at AVA, Sherlock 3CG breakfast presentation sponsored by BARD</a:t>
            </a:r>
          </a:p>
          <a:p>
            <a:r>
              <a:rPr lang="en-US" dirty="0"/>
              <a:t>T</a:t>
            </a:r>
            <a:r>
              <a:rPr lang="en-US" dirty="0" smtClean="0"/>
              <a:t>o show you how I have developed the concept </a:t>
            </a:r>
            <a:r>
              <a:rPr lang="en-US" dirty="0"/>
              <a:t>of </a:t>
            </a:r>
            <a:r>
              <a:rPr lang="en-US" dirty="0" smtClean="0"/>
              <a:t>Sweet Spot</a:t>
            </a:r>
            <a:r>
              <a:rPr lang="en-US" dirty="0"/>
              <a:t>™</a:t>
            </a:r>
          </a:p>
          <a:p>
            <a:r>
              <a:rPr lang="en-US" dirty="0" smtClean="0"/>
              <a:t>Introduce you to </a:t>
            </a:r>
            <a:r>
              <a:rPr lang="en-US" dirty="0"/>
              <a:t>the </a:t>
            </a:r>
            <a:r>
              <a:rPr lang="en-US" dirty="0" smtClean="0"/>
              <a:t>Sweet Spot™</a:t>
            </a:r>
            <a:r>
              <a:rPr lang="en-US" dirty="0"/>
              <a:t> </a:t>
            </a:r>
            <a:r>
              <a:rPr lang="en-US" dirty="0" smtClean="0"/>
              <a:t>website</a:t>
            </a:r>
          </a:p>
          <a:p>
            <a:r>
              <a:rPr lang="en-US" dirty="0" smtClean="0"/>
              <a:t>To have you critically assess the website in hopes of improving/expanding it</a:t>
            </a:r>
          </a:p>
          <a:p>
            <a:r>
              <a:rPr lang="en-US" dirty="0" smtClean="0"/>
              <a:t>REALITY CHECK!</a:t>
            </a:r>
          </a:p>
        </p:txBody>
      </p:sp>
      <p:sp>
        <p:nvSpPr>
          <p:cNvPr id="3" name="Title 2"/>
          <p:cNvSpPr>
            <a:spLocks noGrp="1"/>
          </p:cNvSpPr>
          <p:nvPr>
            <p:ph type="title"/>
          </p:nvPr>
        </p:nvSpPr>
        <p:spPr>
          <a:xfrm>
            <a:off x="533400" y="381000"/>
            <a:ext cx="7543800" cy="914400"/>
          </a:xfrm>
        </p:spPr>
        <p:txBody>
          <a:bodyPr/>
          <a:lstStyle/>
          <a:p>
            <a:r>
              <a:rPr lang="en-US" dirty="0" smtClean="0"/>
              <a:t>Why am I here?</a:t>
            </a:r>
            <a:endParaRPr lang="en-US" dirty="0"/>
          </a:p>
        </p:txBody>
      </p:sp>
      <p:sp>
        <p:nvSpPr>
          <p:cNvPr id="4" name="TextBox 3"/>
          <p:cNvSpPr txBox="1"/>
          <p:nvPr/>
        </p:nvSpPr>
        <p:spPr>
          <a:xfrm>
            <a:off x="1066800" y="5410200"/>
            <a:ext cx="7467600" cy="1138773"/>
          </a:xfrm>
          <a:prstGeom prst="rect">
            <a:avLst/>
          </a:prstGeom>
          <a:noFill/>
        </p:spPr>
        <p:txBody>
          <a:bodyPr wrap="square" rtlCol="0">
            <a:spAutoFit/>
          </a:bodyPr>
          <a:lstStyle/>
          <a:p>
            <a:r>
              <a:rPr lang="en-US" sz="3200" b="1" dirty="0" smtClean="0"/>
              <a:t>* </a:t>
            </a:r>
            <a:r>
              <a:rPr lang="en-US" b="1" dirty="0" smtClean="0"/>
              <a:t>How </a:t>
            </a:r>
            <a:r>
              <a:rPr lang="en-US" b="1" dirty="0"/>
              <a:t>you respond to my presentation will help determine the fate of the Sweet Spot™</a:t>
            </a:r>
          </a:p>
          <a:p>
            <a:endParaRPr lang="en-US" b="1" dirty="0"/>
          </a:p>
        </p:txBody>
      </p:sp>
    </p:spTree>
    <p:extLst>
      <p:ext uri="{BB962C8B-B14F-4D97-AF65-F5344CB8AC3E}">
        <p14:creationId xmlns:p14="http://schemas.microsoft.com/office/powerpoint/2010/main" val="200316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320" y="1676400"/>
            <a:ext cx="4171335" cy="769441"/>
          </a:xfrm>
          <a:prstGeom prst="rect">
            <a:avLst/>
          </a:prstGeom>
          <a:noFill/>
        </p:spPr>
        <p:txBody>
          <a:bodyPr wrap="none" rtlCol="0">
            <a:spAutoFit/>
          </a:bodyPr>
          <a:lstStyle/>
          <a:p>
            <a:r>
              <a:rPr lang="en-US" sz="4400" dirty="0" smtClean="0">
                <a:solidFill>
                  <a:srgbClr val="003366"/>
                </a:solidFill>
                <a:latin typeface="Arial" pitchFamily="34" charset="0"/>
                <a:cs typeface="Arial" pitchFamily="34" charset="0"/>
              </a:rPr>
              <a:t>Teaching Points</a:t>
            </a:r>
            <a:endParaRPr lang="en-US" sz="4400" dirty="0">
              <a:solidFill>
                <a:srgbClr val="003366"/>
              </a:solidFill>
              <a:latin typeface="Arial" pitchFamily="34" charset="0"/>
              <a:cs typeface="Arial" pitchFamily="34" charset="0"/>
            </a:endParaRPr>
          </a:p>
        </p:txBody>
      </p:sp>
    </p:spTree>
    <p:extLst>
      <p:ext uri="{BB962C8B-B14F-4D97-AF65-F5344CB8AC3E}">
        <p14:creationId xmlns:p14="http://schemas.microsoft.com/office/powerpoint/2010/main" val="23379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par>
                                <p:cTn id="14" presetID="10" presetClass="entr" presetSubtype="0" fill="hold" grpId="2"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562600" y="4112133"/>
            <a:ext cx="3276600" cy="2364867"/>
          </a:xfrm>
        </p:spPr>
        <p:txBody>
          <a:bodyPr>
            <a:noAutofit/>
          </a:bodyPr>
          <a:lstStyle/>
          <a:p>
            <a:r>
              <a:rPr lang="en-US" sz="2400" dirty="0" smtClean="0"/>
              <a:t>1. When </a:t>
            </a:r>
            <a:r>
              <a:rPr lang="en-US" sz="2400" dirty="0"/>
              <a:t>I place a VAD under </a:t>
            </a:r>
            <a:r>
              <a:rPr lang="en-US" sz="2400" dirty="0" smtClean="0"/>
              <a:t>fluoroscopic </a:t>
            </a:r>
            <a:r>
              <a:rPr lang="en-US" sz="2400" dirty="0"/>
              <a:t>visualization, my optimal tip position is in the bottom of the box at expiration.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448482"/>
            <a:ext cx="4296930" cy="5199285"/>
          </a:xfrm>
          <a:prstGeom prst="rect">
            <a:avLst/>
          </a:prstGeom>
        </p:spPr>
      </p:pic>
    </p:spTree>
    <p:extLst>
      <p:ext uri="{BB962C8B-B14F-4D97-AF65-F5344CB8AC3E}">
        <p14:creationId xmlns:p14="http://schemas.microsoft.com/office/powerpoint/2010/main" val="169337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562600" y="4571999"/>
            <a:ext cx="3352800" cy="2030599"/>
          </a:xfrm>
        </p:spPr>
        <p:txBody>
          <a:bodyPr>
            <a:normAutofit/>
          </a:bodyPr>
          <a:lstStyle/>
          <a:p>
            <a:r>
              <a:rPr lang="en-US" sz="2800" dirty="0"/>
              <a:t>2. On inspiration upright CXR, the tip of VAD is ideally at C.A.J.</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85" y="1493651"/>
            <a:ext cx="4296160" cy="5108948"/>
          </a:xfrm>
          <a:prstGeom prst="rect">
            <a:avLst/>
          </a:prstGeom>
        </p:spPr>
      </p:pic>
    </p:spTree>
    <p:extLst>
      <p:ext uri="{BB962C8B-B14F-4D97-AF65-F5344CB8AC3E}">
        <p14:creationId xmlns:p14="http://schemas.microsoft.com/office/powerpoint/2010/main" val="211694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74837"/>
            <a:ext cx="6019800" cy="4525963"/>
          </a:xfrm>
        </p:spPr>
        <p:txBody>
          <a:bodyPr>
            <a:noAutofit/>
          </a:bodyPr>
          <a:lstStyle/>
          <a:p>
            <a:pPr marL="0" indent="0">
              <a:buNone/>
            </a:pPr>
            <a:r>
              <a:rPr lang="en-US" sz="1900" dirty="0" smtClean="0"/>
              <a:t>3. </a:t>
            </a:r>
            <a:r>
              <a:rPr lang="en-US" sz="1900" b="1" dirty="0" smtClean="0"/>
              <a:t>Chest </a:t>
            </a:r>
            <a:r>
              <a:rPr lang="en-US" sz="1900" b="1" dirty="0"/>
              <a:t>x-ray rotation tissues: Not infrequently, the chest x-ray will be rotated causing the right cardiac margin to deviate from its normal AP appearance. In such situations, depending on the degree of rotation, an estimation of the SWEET SPOT™ is all that may be possible. In such circumstances, the right </a:t>
            </a:r>
            <a:r>
              <a:rPr lang="en-US" sz="1900" b="1" dirty="0" err="1"/>
              <a:t>cardiophrenic</a:t>
            </a:r>
            <a:r>
              <a:rPr lang="en-US" sz="1900" b="1" dirty="0"/>
              <a:t> angle is the most reliable anatomic landmark. </a:t>
            </a:r>
            <a:r>
              <a:rPr lang="en-US" sz="1900" dirty="0"/>
              <a:t>Since the right atrium is immediately </a:t>
            </a:r>
            <a:r>
              <a:rPr lang="en-US" sz="1900" dirty="0" err="1"/>
              <a:t>cephalad</a:t>
            </a:r>
            <a:r>
              <a:rPr lang="en-US" sz="1900" dirty="0"/>
              <a:t> to a normally positioned right </a:t>
            </a:r>
            <a:r>
              <a:rPr lang="en-US" sz="1900" dirty="0" err="1"/>
              <a:t>cardiophrenic</a:t>
            </a:r>
            <a:r>
              <a:rPr lang="en-US" sz="1900" dirty="0"/>
              <a:t> angle, </a:t>
            </a:r>
            <a:r>
              <a:rPr lang="en-US" sz="1900" b="1" dirty="0"/>
              <a:t>a reliable estimation of acceptable catheter tip location is still possible</a:t>
            </a:r>
            <a:r>
              <a:rPr lang="en-US" sz="1900" dirty="0"/>
              <a:t>. The height, and consequently the width of the rectangular Sweet Spot™ box will be less </a:t>
            </a:r>
            <a:r>
              <a:rPr lang="en-US" sz="1900" dirty="0" smtClean="0"/>
              <a:t>exact. An apparently </a:t>
            </a:r>
            <a:r>
              <a:rPr lang="en-US" sz="1900" dirty="0"/>
              <a:t>short catheter tip position may require a </a:t>
            </a:r>
            <a:r>
              <a:rPr lang="en-US" sz="1900" dirty="0" smtClean="0"/>
              <a:t>non-rotated </a:t>
            </a:r>
            <a:r>
              <a:rPr lang="en-US" sz="1900" dirty="0"/>
              <a:t>chest x-ray to confirm an acceptable location</a:t>
            </a:r>
            <a:r>
              <a:rPr lang="en-US" sz="1900" dirty="0" smtClean="0"/>
              <a:t>.</a:t>
            </a:r>
            <a:endParaRPr lang="en-US" sz="1900" b="1" dirty="0"/>
          </a:p>
        </p:txBody>
      </p:sp>
    </p:spTree>
    <p:extLst>
      <p:ext uri="{BB962C8B-B14F-4D97-AF65-F5344CB8AC3E}">
        <p14:creationId xmlns:p14="http://schemas.microsoft.com/office/powerpoint/2010/main" val="102870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06978"/>
            <a:ext cx="5029200" cy="4911327"/>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02239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15" y="1606978"/>
            <a:ext cx="4994569" cy="4911327"/>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16206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744" y="1606978"/>
            <a:ext cx="3516510" cy="4911327"/>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99732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74837"/>
            <a:ext cx="6019800" cy="4525963"/>
          </a:xfrm>
        </p:spPr>
        <p:txBody>
          <a:bodyPr>
            <a:normAutofit lnSpcReduction="10000"/>
          </a:bodyPr>
          <a:lstStyle/>
          <a:p>
            <a:pPr marL="0" indent="0">
              <a:lnSpc>
                <a:spcPct val="120000"/>
              </a:lnSpc>
              <a:buNone/>
            </a:pPr>
            <a:r>
              <a:rPr lang="en-US" dirty="0" smtClean="0"/>
              <a:t>4. Abnormal (obscured) appearance </a:t>
            </a:r>
            <a:r>
              <a:rPr lang="en-US" dirty="0"/>
              <a:t>of the right cardiac border on non- rotated chest x-ray: Again, the </a:t>
            </a:r>
            <a:r>
              <a:rPr lang="en-US" dirty="0" err="1"/>
              <a:t>cardiophrenic</a:t>
            </a:r>
            <a:r>
              <a:rPr lang="en-US" dirty="0"/>
              <a:t> angle is the most reliable landmark and thus the same principles apply as in teaching point #</a:t>
            </a:r>
            <a:r>
              <a:rPr lang="en-US" dirty="0" smtClean="0"/>
              <a:t>3 (ex. RML collapse).</a:t>
            </a:r>
            <a:endParaRPr lang="en-US" dirty="0"/>
          </a:p>
        </p:txBody>
      </p:sp>
    </p:spTree>
    <p:extLst>
      <p:ext uri="{BB962C8B-B14F-4D97-AF65-F5344CB8AC3E}">
        <p14:creationId xmlns:p14="http://schemas.microsoft.com/office/powerpoint/2010/main" val="28955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4000"/>
            <a:ext cx="5688055" cy="5053913"/>
          </a:xfrm>
          <a:prstGeom prst="rect">
            <a:avLst/>
          </a:prstGeom>
        </p:spPr>
      </p:pic>
      <p:sp>
        <p:nvSpPr>
          <p:cNvPr id="6" name="Text Placeholder 3"/>
          <p:cNvSpPr txBox="1">
            <a:spLocks/>
          </p:cNvSpPr>
          <p:nvPr/>
        </p:nvSpPr>
        <p:spPr>
          <a:xfrm>
            <a:off x="6248400" y="4571999"/>
            <a:ext cx="2667000" cy="20305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Obscured Sweet Spot™ Landmarks</a:t>
            </a:r>
            <a:endParaRPr lang="en-US" sz="2800" dirty="0"/>
          </a:p>
        </p:txBody>
      </p:sp>
    </p:spTree>
    <p:extLst>
      <p:ext uri="{BB962C8B-B14F-4D97-AF65-F5344CB8AC3E}">
        <p14:creationId xmlns:p14="http://schemas.microsoft.com/office/powerpoint/2010/main" val="165606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74837"/>
            <a:ext cx="6019800" cy="4525963"/>
          </a:xfrm>
        </p:spPr>
        <p:txBody>
          <a:bodyPr>
            <a:normAutofit fontScale="70000" lnSpcReduction="20000"/>
          </a:bodyPr>
          <a:lstStyle/>
          <a:p>
            <a:pPr marL="0" indent="0">
              <a:lnSpc>
                <a:spcPct val="120000"/>
              </a:lnSpc>
              <a:buNone/>
            </a:pPr>
            <a:r>
              <a:rPr lang="en-US" dirty="0" smtClean="0"/>
              <a:t>5. Abnormal (obscured) right </a:t>
            </a:r>
            <a:r>
              <a:rPr lang="en-US" dirty="0" err="1"/>
              <a:t>cardiophrenic</a:t>
            </a:r>
            <a:r>
              <a:rPr lang="en-US" dirty="0"/>
              <a:t> angle: The best way to confirm a normally positioned right </a:t>
            </a:r>
            <a:r>
              <a:rPr lang="en-US" dirty="0" err="1"/>
              <a:t>cardiophrenic</a:t>
            </a:r>
            <a:r>
              <a:rPr lang="en-US" dirty="0"/>
              <a:t> angle is to look at the left </a:t>
            </a:r>
            <a:r>
              <a:rPr lang="en-US" dirty="0" err="1"/>
              <a:t>cardiophrenic</a:t>
            </a:r>
            <a:r>
              <a:rPr lang="en-US" dirty="0"/>
              <a:t> angle. Generally speaking, the right </a:t>
            </a:r>
            <a:r>
              <a:rPr lang="en-US" dirty="0" err="1"/>
              <a:t>cardiophrenic</a:t>
            </a:r>
            <a:r>
              <a:rPr lang="en-US" dirty="0"/>
              <a:t> angle should be at approximately the same horizontal position as the left </a:t>
            </a:r>
            <a:r>
              <a:rPr lang="en-US" dirty="0" err="1"/>
              <a:t>cardiophrenic</a:t>
            </a:r>
            <a:r>
              <a:rPr lang="en-US" dirty="0"/>
              <a:t> angle. In the case of an elevated right </a:t>
            </a:r>
            <a:r>
              <a:rPr lang="en-US" dirty="0" err="1"/>
              <a:t>cardiophrenic</a:t>
            </a:r>
            <a:r>
              <a:rPr lang="en-US" dirty="0"/>
              <a:t> angle, experience and an understanding </a:t>
            </a:r>
            <a:r>
              <a:rPr lang="en-US" dirty="0" smtClean="0"/>
              <a:t>of the underlying </a:t>
            </a:r>
            <a:r>
              <a:rPr lang="en-US" dirty="0"/>
              <a:t>anatomy </a:t>
            </a:r>
            <a:r>
              <a:rPr lang="en-US" dirty="0" smtClean="0"/>
              <a:t>SWEET </a:t>
            </a:r>
            <a:r>
              <a:rPr lang="en-US" dirty="0"/>
              <a:t>SPOT</a:t>
            </a:r>
            <a:r>
              <a:rPr lang="en-US" dirty="0" smtClean="0"/>
              <a:t>™</a:t>
            </a:r>
            <a:r>
              <a:rPr lang="en-US" dirty="0"/>
              <a:t> </a:t>
            </a:r>
            <a:r>
              <a:rPr lang="en-US" dirty="0" smtClean="0"/>
              <a:t>may suffice. Aim for CAJ -- is by definition </a:t>
            </a:r>
            <a:r>
              <a:rPr lang="en-US" u="sng" dirty="0" smtClean="0"/>
              <a:t>always</a:t>
            </a:r>
            <a:r>
              <a:rPr lang="en-US" dirty="0" smtClean="0"/>
              <a:t> center of Sweet Spot™.</a:t>
            </a:r>
            <a:endParaRPr lang="en-US" u="sng" dirty="0"/>
          </a:p>
        </p:txBody>
      </p:sp>
    </p:spTree>
    <p:extLst>
      <p:ext uri="{BB962C8B-B14F-4D97-AF65-F5344CB8AC3E}">
        <p14:creationId xmlns:p14="http://schemas.microsoft.com/office/powerpoint/2010/main" val="245916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752600"/>
            <a:ext cx="6629400" cy="4495800"/>
          </a:xfrm>
        </p:spPr>
        <p:txBody>
          <a:bodyPr>
            <a:normAutofit/>
          </a:bodyPr>
          <a:lstStyle/>
          <a:p>
            <a:pPr marL="18288" indent="0">
              <a:buNone/>
            </a:pPr>
            <a:r>
              <a:rPr lang="en-US" sz="1800" dirty="0" smtClean="0"/>
              <a:t>Of the 70 catheters where Maximum P-wave was obtained, ECG guidance and tip confirmation of PICC placements resulted in </a:t>
            </a:r>
            <a:r>
              <a:rPr lang="en-US" sz="1800" b="1" dirty="0" smtClean="0"/>
              <a:t>100% (70/70) correctly placed PICCs at the CAJ (from March 28, 2011 to May 1, 2011) when compared with the CXR. These catheter tips were determined to be at the CAJ, i.e., within +/- 1cm of the vertical center of the “sweet spot.”</a:t>
            </a:r>
          </a:p>
          <a:p>
            <a:pPr marL="18288" indent="0">
              <a:buNone/>
            </a:pPr>
            <a:endParaRPr lang="en-US" sz="1800" dirty="0"/>
          </a:p>
          <a:p>
            <a:pPr marL="18288" indent="0">
              <a:buNone/>
            </a:pPr>
            <a:r>
              <a:rPr lang="en-US" sz="1800" dirty="0" smtClean="0"/>
              <a:t>Following the initial trial, data has been continually collected to gain more experience and stronger statistics. As of July 15, 2011 there were </a:t>
            </a:r>
            <a:r>
              <a:rPr lang="en-US" sz="1800" b="1" dirty="0" smtClean="0"/>
              <a:t>a total of 220 ECG positioned PICCs at PSHMC and 75 at PHFH with the same results as above.</a:t>
            </a:r>
            <a:r>
              <a:rPr lang="en-US" sz="1800" dirty="0" smtClean="0"/>
              <a:t> At this time, it was decided to formally request a change in policy to stop getting routine post procedure CXRs for PICC placed using ECG guidance.</a:t>
            </a:r>
            <a:endParaRPr lang="en-US" sz="1800" dirty="0"/>
          </a:p>
        </p:txBody>
      </p:sp>
      <p:sp>
        <p:nvSpPr>
          <p:cNvPr id="3" name="Title 2"/>
          <p:cNvSpPr>
            <a:spLocks noGrp="1"/>
          </p:cNvSpPr>
          <p:nvPr>
            <p:ph type="title"/>
          </p:nvPr>
        </p:nvSpPr>
        <p:spPr>
          <a:xfrm>
            <a:off x="533400" y="381000"/>
            <a:ext cx="8153400" cy="914400"/>
          </a:xfrm>
        </p:spPr>
        <p:txBody>
          <a:bodyPr/>
          <a:lstStyle/>
          <a:p>
            <a:r>
              <a:rPr lang="en-US" sz="3200" dirty="0" smtClean="0"/>
              <a:t>AVA 2011 Sherlock 3CG Presentation</a:t>
            </a:r>
            <a:endParaRPr lang="en-US" sz="3200" dirty="0"/>
          </a:p>
        </p:txBody>
      </p:sp>
    </p:spTree>
    <p:extLst>
      <p:ext uri="{BB962C8B-B14F-4D97-AF65-F5344CB8AC3E}">
        <p14:creationId xmlns:p14="http://schemas.microsoft.com/office/powerpoint/2010/main" val="19507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562600" y="4419600"/>
            <a:ext cx="3200400" cy="2438400"/>
          </a:xfrm>
        </p:spPr>
        <p:txBody>
          <a:bodyPr>
            <a:normAutofit/>
          </a:bodyPr>
          <a:lstStyle/>
          <a:p>
            <a:r>
              <a:rPr lang="en-US" sz="3600" dirty="0"/>
              <a:t>Example of why Sweet Spot™ needs to be </a:t>
            </a:r>
            <a:r>
              <a:rPr lang="en-US" sz="3600" dirty="0" smtClean="0"/>
              <a:t>so wide</a:t>
            </a:r>
            <a:r>
              <a:rPr lang="en-US" sz="3600"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9" y="2514600"/>
            <a:ext cx="4488171" cy="4206082"/>
          </a:xfrm>
          <a:prstGeom prst="rect">
            <a:avLst/>
          </a:prstGeom>
        </p:spPr>
      </p:pic>
      <p:sp>
        <p:nvSpPr>
          <p:cNvPr id="6" name="Content Placeholder 2"/>
          <p:cNvSpPr txBox="1">
            <a:spLocks/>
          </p:cNvSpPr>
          <p:nvPr/>
        </p:nvSpPr>
        <p:spPr>
          <a:xfrm>
            <a:off x="464820" y="1462794"/>
            <a:ext cx="5867400" cy="994883"/>
          </a:xfrm>
          <a:prstGeom prst="rect">
            <a:avLst/>
          </a:prstGeom>
        </p:spPr>
        <p:txBody>
          <a:bodyPr vert="horz" lIns="91440" tIns="45720" rIns="91440" bIns="45720" rtlCol="0">
            <a:normAutofit fontScale="55000" lnSpcReduction="20000"/>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20000"/>
              </a:lnSpc>
            </a:pPr>
            <a:r>
              <a:rPr lang="en-US" dirty="0" smtClean="0"/>
              <a:t>6. A </a:t>
            </a:r>
            <a:r>
              <a:rPr lang="en-US" dirty="0"/>
              <a:t>left-sided approach often causes the tip of the venous access device to curve to the patient's left, necessitating a relatively wide SWEET SPOT™ design</a:t>
            </a:r>
            <a:r>
              <a:rPr lang="en-US" dirty="0" smtClean="0"/>
              <a:t>.</a:t>
            </a:r>
            <a:endParaRPr lang="en-US" dirty="0"/>
          </a:p>
        </p:txBody>
      </p:sp>
    </p:spTree>
    <p:extLst>
      <p:ext uri="{BB962C8B-B14F-4D97-AF65-F5344CB8AC3E}">
        <p14:creationId xmlns:p14="http://schemas.microsoft.com/office/powerpoint/2010/main" val="252014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91200" y="5257800"/>
            <a:ext cx="3124200" cy="1371600"/>
          </a:xfrm>
        </p:spPr>
        <p:txBody>
          <a:bodyPr>
            <a:normAutofit/>
          </a:bodyPr>
          <a:lstStyle/>
          <a:p>
            <a:r>
              <a:rPr lang="en-US" sz="4000" dirty="0" smtClean="0"/>
              <a:t>Lateral </a:t>
            </a:r>
            <a:r>
              <a:rPr lang="en-US" sz="4000" dirty="0"/>
              <a:t>CXR Sweet Spot™</a:t>
            </a:r>
            <a:endParaRPr lang="en-US" sz="4000" dirty="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76" y="2514600"/>
            <a:ext cx="4479477" cy="4206082"/>
          </a:xfrm>
          <a:prstGeom prst="rect">
            <a:avLst/>
          </a:prstGeom>
        </p:spPr>
      </p:pic>
      <p:sp>
        <p:nvSpPr>
          <p:cNvPr id="6" name="Content Placeholder 2"/>
          <p:cNvSpPr txBox="1">
            <a:spLocks/>
          </p:cNvSpPr>
          <p:nvPr/>
        </p:nvSpPr>
        <p:spPr>
          <a:xfrm>
            <a:off x="464820" y="1413050"/>
            <a:ext cx="5867400" cy="1094371"/>
          </a:xfrm>
          <a:prstGeom prst="rect">
            <a:avLst/>
          </a:prstGeom>
        </p:spPr>
        <p:txBody>
          <a:bodyPr vert="horz" lIns="91440" tIns="45720" rIns="91440" bIns="45720" rtlCol="0">
            <a:normAutofit fontScale="47500" lnSpcReduction="20000"/>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20000"/>
              </a:lnSpc>
            </a:pPr>
            <a:r>
              <a:rPr lang="en-US" dirty="0" smtClean="0"/>
              <a:t>7. On </a:t>
            </a:r>
            <a:r>
              <a:rPr lang="en-US" dirty="0"/>
              <a:t>a lateral chest x-ray, the catheter should course in an almost straight line from the superior vena cava into the right atrium. </a:t>
            </a:r>
            <a:r>
              <a:rPr lang="en-US" b="1" dirty="0"/>
              <a:t>If it deviates posteriorly from this straight orientation, suspect that it has entered the </a:t>
            </a:r>
            <a:r>
              <a:rPr lang="en-US" b="1" dirty="0" err="1"/>
              <a:t>azygos</a:t>
            </a:r>
            <a:r>
              <a:rPr lang="en-US" b="1" dirty="0"/>
              <a:t> vein</a:t>
            </a:r>
            <a:r>
              <a:rPr lang="en-US" dirty="0"/>
              <a:t>. If this is the case, reposition the catheter.</a:t>
            </a:r>
          </a:p>
        </p:txBody>
      </p:sp>
    </p:spTree>
    <p:extLst>
      <p:ext uri="{BB962C8B-B14F-4D97-AF65-F5344CB8AC3E}">
        <p14:creationId xmlns:p14="http://schemas.microsoft.com/office/powerpoint/2010/main" val="305096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562600" y="4572000"/>
            <a:ext cx="3352800" cy="1981200"/>
          </a:xfrm>
        </p:spPr>
        <p:txBody>
          <a:bodyPr>
            <a:noAutofit/>
          </a:bodyPr>
          <a:lstStyle/>
          <a:p>
            <a:r>
              <a:rPr lang="en-US" sz="3600" dirty="0"/>
              <a:t>Sagittal CT reconstruction</a:t>
            </a:r>
            <a:endParaRPr lang="en-US" sz="3600" dirty="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873" y="2514600"/>
            <a:ext cx="4206082" cy="4206082"/>
          </a:xfrm>
          <a:prstGeom prst="rect">
            <a:avLst/>
          </a:prstGeom>
        </p:spPr>
      </p:pic>
      <p:sp>
        <p:nvSpPr>
          <p:cNvPr id="6" name="Content Placeholder 2"/>
          <p:cNvSpPr txBox="1">
            <a:spLocks/>
          </p:cNvSpPr>
          <p:nvPr/>
        </p:nvSpPr>
        <p:spPr>
          <a:xfrm>
            <a:off x="464820" y="1413050"/>
            <a:ext cx="5867400" cy="1094371"/>
          </a:xfrm>
          <a:prstGeom prst="rect">
            <a:avLst/>
          </a:prstGeom>
        </p:spPr>
        <p:txBody>
          <a:bodyPr vert="horz" lIns="91440" tIns="45720" rIns="91440" bIns="45720" rtlCol="0">
            <a:normAutofit fontScale="47500" lnSpcReduction="20000"/>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20000"/>
              </a:lnSpc>
            </a:pPr>
            <a:r>
              <a:rPr lang="en-US" dirty="0"/>
              <a:t>7</a:t>
            </a:r>
            <a:r>
              <a:rPr lang="en-US" dirty="0" smtClean="0"/>
              <a:t>. On </a:t>
            </a:r>
            <a:r>
              <a:rPr lang="en-US" dirty="0"/>
              <a:t>a lateral chest x-ray, the catheter should course in an almost straight line from the superior vena cava into the right atrium. If it deviates posteriorly from this straight orientation, suspect that it has entered the </a:t>
            </a:r>
            <a:r>
              <a:rPr lang="en-US" dirty="0" err="1"/>
              <a:t>azygos</a:t>
            </a:r>
            <a:r>
              <a:rPr lang="en-US" dirty="0"/>
              <a:t> vein. If this is the case, reposition the catheter.</a:t>
            </a:r>
          </a:p>
        </p:txBody>
      </p:sp>
    </p:spTree>
    <p:extLst>
      <p:ext uri="{BB962C8B-B14F-4D97-AF65-F5344CB8AC3E}">
        <p14:creationId xmlns:p14="http://schemas.microsoft.com/office/powerpoint/2010/main" val="191449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562600" y="4191000"/>
            <a:ext cx="3352800" cy="2529682"/>
          </a:xfrm>
        </p:spPr>
        <p:txBody>
          <a:bodyPr>
            <a:normAutofit/>
          </a:bodyPr>
          <a:lstStyle/>
          <a:p>
            <a:r>
              <a:rPr lang="en-US" sz="2800" dirty="0"/>
              <a:t>Example of how S.V.C. can be very long in some patients. Right-sided V.A.D. contrast injection.</a:t>
            </a:r>
            <a:endParaRPr lang="en-US" sz="2800" dirty="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406" y="2514600"/>
            <a:ext cx="4425017" cy="4206082"/>
          </a:xfrm>
          <a:prstGeom prst="rect">
            <a:avLst/>
          </a:prstGeom>
        </p:spPr>
      </p:pic>
      <p:sp>
        <p:nvSpPr>
          <p:cNvPr id="6" name="Content Placeholder 2"/>
          <p:cNvSpPr txBox="1">
            <a:spLocks/>
          </p:cNvSpPr>
          <p:nvPr/>
        </p:nvSpPr>
        <p:spPr>
          <a:xfrm>
            <a:off x="464820" y="1413050"/>
            <a:ext cx="5867400" cy="1094371"/>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20000"/>
              </a:lnSpc>
            </a:pPr>
            <a:r>
              <a:rPr lang="en-US" dirty="0" smtClean="0"/>
              <a:t>8. The </a:t>
            </a:r>
            <a:r>
              <a:rPr lang="en-US" dirty="0"/>
              <a:t>superior vena cava is surprisingly long - particularly in patients with a long </a:t>
            </a:r>
            <a:r>
              <a:rPr lang="en-US" dirty="0" err="1"/>
              <a:t>cardiomediastinal</a:t>
            </a:r>
            <a:r>
              <a:rPr lang="en-US" dirty="0"/>
              <a:t> silhouette</a:t>
            </a:r>
            <a:r>
              <a:rPr lang="en-US" dirty="0" smtClean="0"/>
              <a:t>. Ex: COPD</a:t>
            </a:r>
            <a:endParaRPr lang="en-US" dirty="0"/>
          </a:p>
        </p:txBody>
      </p:sp>
    </p:spTree>
    <p:extLst>
      <p:ext uri="{BB962C8B-B14F-4D97-AF65-F5344CB8AC3E}">
        <p14:creationId xmlns:p14="http://schemas.microsoft.com/office/powerpoint/2010/main" val="163474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74837"/>
            <a:ext cx="6019800" cy="4525963"/>
          </a:xfrm>
        </p:spPr>
        <p:txBody>
          <a:bodyPr>
            <a:normAutofit fontScale="62500" lnSpcReduction="20000"/>
          </a:bodyPr>
          <a:lstStyle/>
          <a:p>
            <a:pPr marL="0" indent="0">
              <a:lnSpc>
                <a:spcPct val="120000"/>
              </a:lnSpc>
              <a:buNone/>
            </a:pPr>
            <a:r>
              <a:rPr lang="en-US" dirty="0" smtClean="0"/>
              <a:t>9. A </a:t>
            </a:r>
            <a:r>
              <a:rPr lang="en-US" dirty="0"/>
              <a:t>catheter tip that is short of the SWEET SPOT™ runs the risk of flipping into the left innominate vein or the right innominate vein( depending on what side access was from) during either the cardiac and/ or the respiratory </a:t>
            </a:r>
            <a:r>
              <a:rPr lang="en-US" dirty="0" smtClean="0"/>
              <a:t>cycle-causing </a:t>
            </a:r>
            <a:r>
              <a:rPr lang="en-US" dirty="0"/>
              <a:t>potential intimal injury / fibrin sleeve / thrombus, etc</a:t>
            </a:r>
            <a:r>
              <a:rPr lang="en-US" dirty="0" smtClean="0"/>
              <a:t>..</a:t>
            </a:r>
          </a:p>
          <a:p>
            <a:pPr marL="0" indent="0">
              <a:lnSpc>
                <a:spcPct val="120000"/>
              </a:lnSpc>
              <a:buNone/>
            </a:pPr>
            <a:endParaRPr lang="en-US" dirty="0"/>
          </a:p>
          <a:p>
            <a:pPr marL="0" indent="0">
              <a:lnSpc>
                <a:spcPct val="120000"/>
              </a:lnSpc>
              <a:buNone/>
            </a:pPr>
            <a:r>
              <a:rPr lang="en-US" dirty="0" smtClean="0"/>
              <a:t>10. With lower lung volumes, both </a:t>
            </a:r>
            <a:r>
              <a:rPr lang="en-US" dirty="0" err="1" smtClean="0"/>
              <a:t>cardiophrenic</a:t>
            </a:r>
            <a:r>
              <a:rPr lang="en-US" dirty="0" smtClean="0"/>
              <a:t> </a:t>
            </a:r>
            <a:r>
              <a:rPr lang="en-US" dirty="0"/>
              <a:t>angles </a:t>
            </a:r>
            <a:r>
              <a:rPr lang="en-US" dirty="0" smtClean="0"/>
              <a:t>will be in a more cephalic location relative to the mediastinum. The patient will correspondingly have a shorter and narrower Sweet Spot™.</a:t>
            </a:r>
            <a:endParaRPr lang="en-US" dirty="0"/>
          </a:p>
        </p:txBody>
      </p:sp>
    </p:spTree>
    <p:extLst>
      <p:ext uri="{BB962C8B-B14F-4D97-AF65-F5344CB8AC3E}">
        <p14:creationId xmlns:p14="http://schemas.microsoft.com/office/powerpoint/2010/main" val="85473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514600"/>
            <a:ext cx="5105400" cy="4157492"/>
          </a:xfrm>
          <a:prstGeom prst="rect">
            <a:avLst/>
          </a:prstGeom>
        </p:spPr>
      </p:pic>
      <p:sp>
        <p:nvSpPr>
          <p:cNvPr id="6" name="Content Placeholder 2"/>
          <p:cNvSpPr txBox="1">
            <a:spLocks/>
          </p:cNvSpPr>
          <p:nvPr/>
        </p:nvSpPr>
        <p:spPr>
          <a:xfrm>
            <a:off x="464820" y="1413050"/>
            <a:ext cx="5867400" cy="1094371"/>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20000"/>
              </a:lnSpc>
            </a:pPr>
            <a:r>
              <a:rPr lang="en-US" dirty="0" smtClean="0"/>
              <a:t>11. If </a:t>
            </a:r>
            <a:r>
              <a:rPr lang="en-US" dirty="0"/>
              <a:t>you find that you are having information overload, just try to </a:t>
            </a:r>
            <a:r>
              <a:rPr lang="en-US" dirty="0" smtClean="0"/>
              <a:t>memorize this image.</a:t>
            </a:r>
            <a:endParaRPr lang="en-US" dirty="0"/>
          </a:p>
        </p:txBody>
      </p:sp>
    </p:spTree>
    <p:extLst>
      <p:ext uri="{BB962C8B-B14F-4D97-AF65-F5344CB8AC3E}">
        <p14:creationId xmlns:p14="http://schemas.microsoft.com/office/powerpoint/2010/main" val="322333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04800" y="2286000"/>
            <a:ext cx="7848600" cy="34290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514350" indent="-457200">
              <a:spcBef>
                <a:spcPts val="0"/>
              </a:spcBef>
              <a:buFont typeface="Arial" pitchFamily="34" charset="0"/>
              <a:buChar char="•"/>
            </a:pPr>
            <a:r>
              <a:rPr lang="en-US" sz="1800" dirty="0" smtClean="0"/>
              <a:t>Loss of radiographic landmark(s)</a:t>
            </a:r>
          </a:p>
          <a:p>
            <a:pPr marL="971550" lvl="1" indent="-457200">
              <a:spcBef>
                <a:spcPts val="0"/>
              </a:spcBef>
              <a:buFont typeface="Arial" pitchFamily="34" charset="0"/>
              <a:buChar char="•"/>
            </a:pPr>
            <a:r>
              <a:rPr lang="en-US" sz="1400" dirty="0" smtClean="0"/>
              <a:t>Right cardiac margin (CAJ)</a:t>
            </a:r>
          </a:p>
          <a:p>
            <a:pPr marL="971550" lvl="1" indent="-457200">
              <a:spcBef>
                <a:spcPts val="0"/>
              </a:spcBef>
              <a:buFont typeface="Arial" pitchFamily="34" charset="0"/>
              <a:buChar char="•"/>
            </a:pPr>
            <a:r>
              <a:rPr lang="en-US" sz="1400" dirty="0" smtClean="0"/>
              <a:t>One or both CPAs</a:t>
            </a:r>
          </a:p>
          <a:p>
            <a:pPr marL="514350" indent="-457200">
              <a:spcBef>
                <a:spcPts val="0"/>
              </a:spcBef>
              <a:buFont typeface="Arial" pitchFamily="34" charset="0"/>
              <a:buChar char="•"/>
            </a:pPr>
            <a:r>
              <a:rPr lang="en-US" sz="1800" dirty="0" smtClean="0"/>
              <a:t>Distortion of radiographic landmark(s)</a:t>
            </a:r>
          </a:p>
          <a:p>
            <a:pPr marL="971550" lvl="1" indent="-457200">
              <a:spcBef>
                <a:spcPts val="0"/>
              </a:spcBef>
              <a:buFont typeface="Arial" pitchFamily="34" charset="0"/>
              <a:buChar char="•"/>
            </a:pPr>
            <a:r>
              <a:rPr lang="en-US" sz="1400" dirty="0" smtClean="0"/>
              <a:t>Severely rotated CXR</a:t>
            </a:r>
          </a:p>
          <a:p>
            <a:pPr marL="971550" lvl="1" indent="-457200">
              <a:spcBef>
                <a:spcPts val="0"/>
              </a:spcBef>
              <a:buFont typeface="Arial" pitchFamily="34" charset="0"/>
              <a:buChar char="•"/>
            </a:pPr>
            <a:r>
              <a:rPr lang="en-US" sz="1400" dirty="0" smtClean="0"/>
              <a:t>Severely deformed chest (ex. Scoliosis)</a:t>
            </a:r>
          </a:p>
          <a:p>
            <a:pPr marL="971550" lvl="1" indent="-457200">
              <a:spcBef>
                <a:spcPts val="0"/>
              </a:spcBef>
              <a:buFont typeface="Arial" pitchFamily="34" charset="0"/>
              <a:buChar char="•"/>
            </a:pPr>
            <a:r>
              <a:rPr lang="en-US" sz="1400" dirty="0" err="1" smtClean="0"/>
              <a:t>Lordotic</a:t>
            </a:r>
            <a:r>
              <a:rPr lang="en-US" sz="1400" dirty="0" smtClean="0"/>
              <a:t> CXR</a:t>
            </a:r>
          </a:p>
          <a:p>
            <a:pPr marL="514350" indent="-457200">
              <a:spcBef>
                <a:spcPts val="0"/>
              </a:spcBef>
              <a:buFont typeface="Arial" pitchFamily="34" charset="0"/>
              <a:buChar char="•"/>
            </a:pPr>
            <a:r>
              <a:rPr lang="en-US" sz="1800" u="sng" dirty="0" smtClean="0"/>
              <a:t>Very</a:t>
            </a:r>
            <a:r>
              <a:rPr lang="en-US" sz="1800" i="1" dirty="0"/>
              <a:t> </a:t>
            </a:r>
            <a:r>
              <a:rPr lang="en-US" sz="1800" dirty="0" smtClean="0"/>
              <a:t>low lung volumes</a:t>
            </a:r>
          </a:p>
          <a:p>
            <a:pPr marL="971550" lvl="1" indent="-457200">
              <a:spcBef>
                <a:spcPts val="0"/>
              </a:spcBef>
              <a:buFont typeface="Arial" pitchFamily="34" charset="0"/>
              <a:buChar char="•"/>
            </a:pPr>
            <a:r>
              <a:rPr lang="en-US" sz="1400" dirty="0" smtClean="0"/>
              <a:t>Mediastinum shortens less than lungs</a:t>
            </a:r>
          </a:p>
          <a:p>
            <a:pPr marL="514350" indent="-457200">
              <a:spcBef>
                <a:spcPts val="0"/>
              </a:spcBef>
              <a:buFont typeface="Arial" pitchFamily="34" charset="0"/>
              <a:buChar char="•"/>
            </a:pPr>
            <a:r>
              <a:rPr lang="en-US" sz="1800" dirty="0" smtClean="0"/>
              <a:t>Solutions</a:t>
            </a:r>
          </a:p>
          <a:p>
            <a:pPr marL="971550" lvl="1" indent="-457200">
              <a:spcBef>
                <a:spcPts val="0"/>
              </a:spcBef>
              <a:buFont typeface="Arial" pitchFamily="34" charset="0"/>
              <a:buChar char="•"/>
            </a:pPr>
            <a:r>
              <a:rPr lang="en-US" sz="1400" dirty="0" smtClean="0"/>
              <a:t>At worst, left with whatever criteria you had before (Sweet Spot™ is additive).</a:t>
            </a:r>
          </a:p>
          <a:p>
            <a:pPr marL="971550" lvl="1" indent="-457200">
              <a:spcBef>
                <a:spcPts val="0"/>
              </a:spcBef>
              <a:buFont typeface="Arial" pitchFamily="34" charset="0"/>
              <a:buChar char="•"/>
            </a:pPr>
            <a:r>
              <a:rPr lang="en-US" sz="1400" dirty="0" smtClean="0"/>
              <a:t>Place PICC conventionally and if questionable CXR get additional cross-sectional imaging (ex. CT/MRI) Many patients are getting this anyways for their underlying medical condition.</a:t>
            </a:r>
          </a:p>
          <a:p>
            <a:pPr marL="971550" lvl="1" indent="-457200">
              <a:spcBef>
                <a:spcPts val="0"/>
              </a:spcBef>
              <a:buFont typeface="Arial" pitchFamily="34" charset="0"/>
              <a:buChar char="•"/>
            </a:pPr>
            <a:r>
              <a:rPr lang="en-US" sz="1400" dirty="0" smtClean="0"/>
              <a:t>ECG guided PICC</a:t>
            </a:r>
          </a:p>
        </p:txBody>
      </p:sp>
      <p:sp>
        <p:nvSpPr>
          <p:cNvPr id="3" name="Content Placeholder 2"/>
          <p:cNvSpPr txBox="1">
            <a:spLocks/>
          </p:cNvSpPr>
          <p:nvPr/>
        </p:nvSpPr>
        <p:spPr>
          <a:xfrm>
            <a:off x="457200" y="1600200"/>
            <a:ext cx="60198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b="1" dirty="0" smtClean="0">
                <a:solidFill>
                  <a:srgbClr val="003366"/>
                </a:solidFill>
              </a:rPr>
              <a:t>SWEET SPOT™ Limitations</a:t>
            </a:r>
          </a:p>
        </p:txBody>
      </p:sp>
      <p:sp>
        <p:nvSpPr>
          <p:cNvPr id="2" name="TextBox 1"/>
          <p:cNvSpPr txBox="1"/>
          <p:nvPr/>
        </p:nvSpPr>
        <p:spPr>
          <a:xfrm>
            <a:off x="609600" y="5867400"/>
            <a:ext cx="7367723" cy="523220"/>
          </a:xfrm>
          <a:prstGeom prst="rect">
            <a:avLst/>
          </a:prstGeom>
          <a:noFill/>
        </p:spPr>
        <p:txBody>
          <a:bodyPr wrap="none" rtlCol="0">
            <a:spAutoFit/>
          </a:bodyPr>
          <a:lstStyle/>
          <a:p>
            <a:r>
              <a:rPr lang="en-US" sz="2800" b="1" dirty="0" smtClean="0"/>
              <a:t>* Greater than 90% applicability of Sweet Spot™</a:t>
            </a:r>
            <a:endParaRPr lang="en-US" sz="2800" b="1" dirty="0"/>
          </a:p>
        </p:txBody>
      </p:sp>
    </p:spTree>
    <p:extLst>
      <p:ext uri="{BB962C8B-B14F-4D97-AF65-F5344CB8AC3E}">
        <p14:creationId xmlns:p14="http://schemas.microsoft.com/office/powerpoint/2010/main" val="371224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fontScale="70000" lnSpcReduction="20000"/>
          </a:bodyPr>
          <a:lstStyle/>
          <a:p>
            <a:r>
              <a:rPr lang="en-US" sz="3600" dirty="0" smtClean="0"/>
              <a:t>Ex. Very low lung volumes - Sweet Spot™ useless</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02749"/>
            <a:ext cx="5791200" cy="4483798"/>
          </a:xfrm>
          <a:prstGeom prst="rect">
            <a:avLst/>
          </a:prstGeom>
        </p:spPr>
      </p:pic>
    </p:spTree>
    <p:extLst>
      <p:ext uri="{BB962C8B-B14F-4D97-AF65-F5344CB8AC3E}">
        <p14:creationId xmlns:p14="http://schemas.microsoft.com/office/powerpoint/2010/main" val="29639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76400"/>
            <a:ext cx="5596404" cy="646331"/>
          </a:xfrm>
          <a:prstGeom prst="rect">
            <a:avLst/>
          </a:prstGeom>
          <a:noFill/>
        </p:spPr>
        <p:txBody>
          <a:bodyPr wrap="none" rtlCol="0">
            <a:spAutoFit/>
          </a:bodyPr>
          <a:lstStyle/>
          <a:p>
            <a:r>
              <a:rPr lang="en-US" sz="3600" dirty="0" smtClean="0">
                <a:solidFill>
                  <a:srgbClr val="003366"/>
                </a:solidFill>
                <a:latin typeface="Arial" pitchFamily="34" charset="0"/>
                <a:cs typeface="Arial" pitchFamily="34" charset="0"/>
              </a:rPr>
              <a:t>Drawing the Sweet Spot™</a:t>
            </a:r>
            <a:endParaRPr lang="en-US" sz="3600" dirty="0">
              <a:solidFill>
                <a:srgbClr val="003366"/>
              </a:solidFill>
              <a:latin typeface="Arial" pitchFamily="34" charset="0"/>
              <a:cs typeface="Arial" pitchFamily="34" charset="0"/>
            </a:endParaRPr>
          </a:p>
        </p:txBody>
      </p:sp>
    </p:spTree>
    <p:extLst>
      <p:ext uri="{BB962C8B-B14F-4D97-AF65-F5344CB8AC3E}">
        <p14:creationId xmlns:p14="http://schemas.microsoft.com/office/powerpoint/2010/main" val="322694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par>
                                <p:cTn id="14" presetID="10" presetClass="entr" presetSubtype="0" fill="hold" grpId="2"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04800" y="1600200"/>
            <a:ext cx="5867400" cy="475915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514350" indent="-514350">
              <a:spcAft>
                <a:spcPts val="600"/>
              </a:spcAft>
              <a:buFont typeface="+mj-lt"/>
              <a:buAutoNum type="arabicPeriod"/>
            </a:pPr>
            <a:r>
              <a:rPr lang="en-US" dirty="0"/>
              <a:t>On a frontal CXR, identify the CAJ and the right CPA.</a:t>
            </a:r>
          </a:p>
          <a:p>
            <a:pPr marL="514350" indent="-514350">
              <a:spcAft>
                <a:spcPts val="600"/>
              </a:spcAft>
              <a:buFont typeface="+mj-lt"/>
              <a:buAutoNum type="arabicPeriod"/>
            </a:pPr>
            <a:r>
              <a:rPr lang="en-US" dirty="0"/>
              <a:t>Start at a point as close as possible to the CPA that permits a vertical line to be drawn along the right edge of the cardiac silhouette.</a:t>
            </a:r>
          </a:p>
          <a:p>
            <a:pPr marL="514350" indent="-514350">
              <a:spcAft>
                <a:spcPts val="600"/>
              </a:spcAft>
              <a:buFont typeface="+mj-lt"/>
              <a:buAutoNum type="arabicPeriod"/>
            </a:pPr>
            <a:r>
              <a:rPr lang="en-US" dirty="0"/>
              <a:t>Go twice the distance of the CPA to the CAJ.</a:t>
            </a:r>
          </a:p>
          <a:p>
            <a:pPr marL="514350" indent="-514350">
              <a:spcAft>
                <a:spcPts val="600"/>
              </a:spcAft>
              <a:buFont typeface="+mj-lt"/>
              <a:buAutoNum type="arabicPeriod"/>
            </a:pPr>
            <a:r>
              <a:rPr lang="en-US" dirty="0"/>
              <a:t>Next, continue a horizontal line to </a:t>
            </a:r>
            <a:r>
              <a:rPr lang="en-US" u="sng" dirty="0"/>
              <a:t>your</a:t>
            </a:r>
            <a:r>
              <a:rPr lang="en-US" dirty="0"/>
              <a:t> right </a:t>
            </a:r>
            <a:r>
              <a:rPr lang="en-US" dirty="0" smtClean="0"/>
              <a:t>equaling </a:t>
            </a:r>
            <a:r>
              <a:rPr lang="en-US" dirty="0"/>
              <a:t>one-half the length of the previous vertical line.</a:t>
            </a:r>
          </a:p>
          <a:p>
            <a:pPr marL="514350" indent="-514350">
              <a:spcAft>
                <a:spcPts val="600"/>
              </a:spcAft>
              <a:buFont typeface="+mj-lt"/>
              <a:buAutoNum type="arabicPeriod"/>
            </a:pPr>
            <a:r>
              <a:rPr lang="en-US" dirty="0"/>
              <a:t>Lastly, turn inferiorly and complete the rectangle.</a:t>
            </a:r>
          </a:p>
        </p:txBody>
      </p:sp>
    </p:spTree>
    <p:extLst>
      <p:ext uri="{BB962C8B-B14F-4D97-AF65-F5344CB8AC3E}">
        <p14:creationId xmlns:p14="http://schemas.microsoft.com/office/powerpoint/2010/main" val="297433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00200"/>
            <a:ext cx="7543800" cy="3962400"/>
          </a:xfrm>
        </p:spPr>
        <p:txBody>
          <a:bodyPr>
            <a:normAutofit/>
          </a:bodyPr>
          <a:lstStyle/>
          <a:p>
            <a:r>
              <a:rPr lang="en-US" sz="2800" dirty="0"/>
              <a:t>Control the educational message</a:t>
            </a:r>
          </a:p>
          <a:p>
            <a:r>
              <a:rPr lang="en-US" sz="2800" dirty="0"/>
              <a:t>Maintain the quality of the concept</a:t>
            </a:r>
          </a:p>
          <a:p>
            <a:r>
              <a:rPr lang="en-US" sz="2800" dirty="0"/>
              <a:t>Maintain the integrity of the concept</a:t>
            </a:r>
          </a:p>
          <a:p>
            <a:r>
              <a:rPr lang="en-US" sz="2800" dirty="0" smtClean="0"/>
              <a:t>Potentially offset considerable expenditures of time and money</a:t>
            </a:r>
          </a:p>
          <a:p>
            <a:r>
              <a:rPr lang="en-US" sz="2800" dirty="0"/>
              <a:t>Protect my intellectual property </a:t>
            </a:r>
            <a:r>
              <a:rPr lang="en-US" sz="2800" dirty="0" smtClean="0"/>
              <a:t>interests</a:t>
            </a:r>
            <a:endParaRPr lang="en-US" sz="2800" dirty="0"/>
          </a:p>
        </p:txBody>
      </p:sp>
      <p:sp>
        <p:nvSpPr>
          <p:cNvPr id="3" name="Title 2"/>
          <p:cNvSpPr>
            <a:spLocks noGrp="1"/>
          </p:cNvSpPr>
          <p:nvPr>
            <p:ph type="title"/>
          </p:nvPr>
        </p:nvSpPr>
        <p:spPr>
          <a:xfrm>
            <a:off x="533400" y="381000"/>
            <a:ext cx="8153400" cy="914400"/>
          </a:xfrm>
        </p:spPr>
        <p:txBody>
          <a:bodyPr/>
          <a:lstStyle/>
          <a:p>
            <a:r>
              <a:rPr lang="en-US" sz="3200" dirty="0" smtClean="0"/>
              <a:t>WHY A TRADEMARK STATUS?</a:t>
            </a:r>
            <a:endParaRPr lang="en-US" sz="3200" dirty="0"/>
          </a:p>
        </p:txBody>
      </p:sp>
    </p:spTree>
    <p:extLst>
      <p:ext uri="{BB962C8B-B14F-4D97-AF65-F5344CB8AC3E}">
        <p14:creationId xmlns:p14="http://schemas.microsoft.com/office/powerpoint/2010/main" val="368551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2400" dirty="0"/>
              <a:t>How to draw the Sweet Spot™</a:t>
            </a:r>
            <a:endParaRPr lang="en-US" sz="2400" dirty="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474" y="1600200"/>
            <a:ext cx="5018092" cy="4157492"/>
          </a:xfrm>
          <a:prstGeom prst="rect">
            <a:avLst/>
          </a:prstGeom>
        </p:spPr>
      </p:pic>
    </p:spTree>
    <p:extLst>
      <p:ext uri="{BB962C8B-B14F-4D97-AF65-F5344CB8AC3E}">
        <p14:creationId xmlns:p14="http://schemas.microsoft.com/office/powerpoint/2010/main" val="406218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04800" y="2286000"/>
            <a:ext cx="7848600" cy="43434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514350" indent="-457200">
              <a:spcBef>
                <a:spcPts val="0"/>
              </a:spcBef>
              <a:buFont typeface="Arial" pitchFamily="34" charset="0"/>
              <a:buChar char="•"/>
            </a:pPr>
            <a:r>
              <a:rPr lang="en-US" sz="1800" dirty="0" smtClean="0"/>
              <a:t>Practical</a:t>
            </a:r>
          </a:p>
          <a:p>
            <a:pPr marL="514350" indent="-457200">
              <a:spcBef>
                <a:spcPts val="0"/>
              </a:spcBef>
              <a:buFont typeface="Arial" pitchFamily="34" charset="0"/>
              <a:buChar char="•"/>
            </a:pPr>
            <a:r>
              <a:rPr lang="en-US" sz="1800" dirty="0" smtClean="0"/>
              <a:t>Objective</a:t>
            </a:r>
          </a:p>
          <a:p>
            <a:pPr marL="514350" indent="-457200">
              <a:spcBef>
                <a:spcPts val="0"/>
              </a:spcBef>
              <a:buFont typeface="Arial" pitchFamily="34" charset="0"/>
              <a:buChar char="•"/>
            </a:pPr>
            <a:r>
              <a:rPr lang="en-US" sz="1800" dirty="0" smtClean="0"/>
              <a:t>Allows standardization</a:t>
            </a:r>
          </a:p>
          <a:p>
            <a:pPr marL="514350" indent="-457200">
              <a:spcBef>
                <a:spcPts val="0"/>
              </a:spcBef>
              <a:buFont typeface="Arial" pitchFamily="34" charset="0"/>
              <a:buChar char="•"/>
            </a:pPr>
            <a:r>
              <a:rPr lang="en-US" sz="1800" dirty="0" smtClean="0"/>
              <a:t>Easy to learn</a:t>
            </a:r>
          </a:p>
          <a:p>
            <a:pPr marL="514350" indent="-457200">
              <a:spcBef>
                <a:spcPts val="0"/>
              </a:spcBef>
              <a:buFont typeface="Arial" pitchFamily="34" charset="0"/>
              <a:buChar char="•"/>
            </a:pPr>
            <a:r>
              <a:rPr lang="en-US" sz="1800" dirty="0" smtClean="0"/>
              <a:t>Based on clinical experience, anatomy &amp; clinical research</a:t>
            </a:r>
          </a:p>
          <a:p>
            <a:pPr marL="514350" indent="-457200">
              <a:spcBef>
                <a:spcPts val="0"/>
              </a:spcBef>
              <a:buFont typeface="Arial" pitchFamily="34" charset="0"/>
              <a:buChar char="•"/>
            </a:pPr>
            <a:r>
              <a:rPr lang="en-US" sz="1800" dirty="0" smtClean="0"/>
              <a:t>Should be embraced by industry</a:t>
            </a:r>
          </a:p>
          <a:p>
            <a:pPr marL="514350" indent="-457200">
              <a:spcBef>
                <a:spcPts val="0"/>
              </a:spcBef>
              <a:buFont typeface="Arial" pitchFamily="34" charset="0"/>
              <a:buChar char="•"/>
            </a:pPr>
            <a:r>
              <a:rPr lang="en-US" sz="1800" dirty="0" smtClean="0"/>
              <a:t>Improves patient care</a:t>
            </a:r>
          </a:p>
          <a:p>
            <a:pPr marL="971550" lvl="1" indent="-457200">
              <a:spcBef>
                <a:spcPts val="0"/>
              </a:spcBef>
              <a:buFont typeface="Arial" pitchFamily="34" charset="0"/>
              <a:buChar char="•"/>
            </a:pPr>
            <a:r>
              <a:rPr lang="en-US" sz="1800" dirty="0" smtClean="0"/>
              <a:t>Increase dwell times</a:t>
            </a:r>
          </a:p>
          <a:p>
            <a:pPr marL="971550" lvl="1" indent="-457200">
              <a:spcBef>
                <a:spcPts val="0"/>
              </a:spcBef>
              <a:buFont typeface="Arial" pitchFamily="34" charset="0"/>
              <a:buChar char="•"/>
            </a:pPr>
            <a:r>
              <a:rPr lang="en-US" sz="1800" dirty="0" smtClean="0"/>
              <a:t>Decreased problems</a:t>
            </a:r>
          </a:p>
          <a:p>
            <a:pPr marL="971550" lvl="1" indent="-457200">
              <a:spcBef>
                <a:spcPts val="0"/>
              </a:spcBef>
              <a:buFont typeface="Arial" pitchFamily="34" charset="0"/>
              <a:buChar char="•"/>
            </a:pPr>
            <a:r>
              <a:rPr lang="en-US" sz="1800" dirty="0" smtClean="0"/>
              <a:t>Decreased costs</a:t>
            </a:r>
          </a:p>
          <a:p>
            <a:pPr marL="971550" lvl="1" indent="-457200">
              <a:spcBef>
                <a:spcPts val="0"/>
              </a:spcBef>
              <a:buFont typeface="Arial" pitchFamily="34" charset="0"/>
              <a:buChar char="•"/>
            </a:pPr>
            <a:r>
              <a:rPr lang="en-US" sz="1800" dirty="0" smtClean="0"/>
              <a:t>Decreases morbidity &amp; mortality</a:t>
            </a:r>
          </a:p>
          <a:p>
            <a:pPr marL="1428750" lvl="2" indent="-457200">
              <a:spcBef>
                <a:spcPts val="0"/>
              </a:spcBef>
              <a:buFont typeface="Arial" pitchFamily="34" charset="0"/>
              <a:buChar char="•"/>
            </a:pPr>
            <a:r>
              <a:rPr lang="en-US" sz="1800" dirty="0" smtClean="0"/>
              <a:t>Preventing lost access</a:t>
            </a:r>
          </a:p>
          <a:p>
            <a:pPr marL="1428750" lvl="2" indent="-457200">
              <a:spcBef>
                <a:spcPts val="0"/>
              </a:spcBef>
              <a:buFont typeface="Arial" pitchFamily="34" charset="0"/>
              <a:buChar char="•"/>
            </a:pPr>
            <a:r>
              <a:rPr lang="en-US" sz="1800" dirty="0" smtClean="0"/>
              <a:t>Decreased thrombosis</a:t>
            </a:r>
            <a:r>
              <a:rPr lang="en-US" sz="1800" dirty="0"/>
              <a:t> </a:t>
            </a:r>
            <a:r>
              <a:rPr lang="en-US" sz="1800" dirty="0" smtClean="0"/>
              <a:t>(↓ PE, </a:t>
            </a:r>
            <a:r>
              <a:rPr lang="en-US" sz="1800" dirty="0"/>
              <a:t>I</a:t>
            </a:r>
            <a:r>
              <a:rPr lang="en-US" sz="1800" dirty="0" smtClean="0"/>
              <a:t>nfection and Sepsis)</a:t>
            </a:r>
            <a:endParaRPr lang="en-US" sz="1800" dirty="0"/>
          </a:p>
        </p:txBody>
      </p:sp>
      <p:sp>
        <p:nvSpPr>
          <p:cNvPr id="3" name="Content Placeholder 2"/>
          <p:cNvSpPr txBox="1">
            <a:spLocks/>
          </p:cNvSpPr>
          <p:nvPr/>
        </p:nvSpPr>
        <p:spPr>
          <a:xfrm>
            <a:off x="457200" y="1600200"/>
            <a:ext cx="60198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b="1" dirty="0" smtClean="0">
                <a:solidFill>
                  <a:srgbClr val="003366"/>
                </a:solidFill>
              </a:rPr>
              <a:t>SWEET SPOT™ Summary</a:t>
            </a:r>
          </a:p>
        </p:txBody>
      </p:sp>
    </p:spTree>
    <p:extLst>
      <p:ext uri="{BB962C8B-B14F-4D97-AF65-F5344CB8AC3E}">
        <p14:creationId xmlns:p14="http://schemas.microsoft.com/office/powerpoint/2010/main" val="111697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743200"/>
            <a:ext cx="5753100" cy="2057400"/>
          </a:xfrm>
        </p:spPr>
        <p:txBody>
          <a:bodyPr>
            <a:noAutofit/>
          </a:bodyPr>
          <a:lstStyle/>
          <a:p>
            <a:pPr algn="ctr"/>
            <a:r>
              <a:rPr lang="en-US" sz="6600" b="1" dirty="0" smtClean="0">
                <a:solidFill>
                  <a:srgbClr val="003366"/>
                </a:solidFill>
              </a:rPr>
              <a:t>NEED YOUR</a:t>
            </a:r>
            <a:br>
              <a:rPr lang="en-US" sz="6600" b="1" dirty="0" smtClean="0">
                <a:solidFill>
                  <a:srgbClr val="003366"/>
                </a:solidFill>
              </a:rPr>
            </a:br>
            <a:r>
              <a:rPr lang="en-US" sz="6600" b="1" dirty="0" smtClean="0">
                <a:solidFill>
                  <a:srgbClr val="003366"/>
                </a:solidFill>
              </a:rPr>
              <a:t>FEEDBACK</a:t>
            </a:r>
            <a:endParaRPr lang="en-US" sz="6600" b="1" dirty="0">
              <a:solidFill>
                <a:srgbClr val="003366"/>
              </a:solidFill>
            </a:endParaRPr>
          </a:p>
        </p:txBody>
      </p:sp>
    </p:spTree>
    <p:extLst>
      <p:ext uri="{BB962C8B-B14F-4D97-AF65-F5344CB8AC3E}">
        <p14:creationId xmlns:p14="http://schemas.microsoft.com/office/powerpoint/2010/main" val="2835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1447800"/>
            <a:ext cx="5753100" cy="990600"/>
          </a:xfrm>
        </p:spPr>
        <p:txBody>
          <a:bodyPr/>
          <a:lstStyle/>
          <a:p>
            <a:pPr algn="l"/>
            <a:r>
              <a:rPr lang="en-US" b="1" dirty="0" smtClean="0">
                <a:solidFill>
                  <a:srgbClr val="003366"/>
                </a:solidFill>
              </a:rPr>
              <a:t>Interactive Website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37" y="2474389"/>
            <a:ext cx="6045963" cy="4170838"/>
          </a:xfrm>
          <a:prstGeom prst="rect">
            <a:avLst/>
          </a:prstGeom>
        </p:spPr>
      </p:pic>
      <p:sp>
        <p:nvSpPr>
          <p:cNvPr id="4" name="Title 1"/>
          <p:cNvSpPr txBox="1">
            <a:spLocks/>
          </p:cNvSpPr>
          <p:nvPr/>
        </p:nvSpPr>
        <p:spPr>
          <a:xfrm>
            <a:off x="3124200" y="152400"/>
            <a:ext cx="5791200" cy="944562"/>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r>
              <a:rPr lang="en-US" sz="2900" dirty="0" smtClean="0">
                <a:solidFill>
                  <a:schemeClr val="bg1"/>
                </a:solidFill>
              </a:rPr>
              <a:t>www.sweetspot-venouscatheter.com</a:t>
            </a:r>
            <a:endParaRPr lang="en-US" sz="2900" dirty="0">
              <a:solidFill>
                <a:schemeClr val="bg1"/>
              </a:solidFill>
            </a:endParaRPr>
          </a:p>
        </p:txBody>
      </p:sp>
    </p:spTree>
    <p:extLst>
      <p:ext uri="{BB962C8B-B14F-4D97-AF65-F5344CB8AC3E}">
        <p14:creationId xmlns:p14="http://schemas.microsoft.com/office/powerpoint/2010/main" val="40851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752600"/>
            <a:ext cx="6934200" cy="3657599"/>
          </a:xfrm>
        </p:spPr>
        <p:txBody>
          <a:bodyPr>
            <a:normAutofit/>
          </a:bodyPr>
          <a:lstStyle/>
          <a:p>
            <a:pPr marL="18288" indent="0">
              <a:buNone/>
            </a:pPr>
            <a:r>
              <a:rPr lang="en-US" sz="3600" dirty="0"/>
              <a:t>Make SWEET SPOT™ the gold standard V.A.D. tip evaluation and acceptability in the United States </a:t>
            </a:r>
            <a:r>
              <a:rPr lang="en-US" sz="3600" dirty="0" smtClean="0"/>
              <a:t>as well as the </a:t>
            </a:r>
            <a:r>
              <a:rPr lang="en-US" sz="3600" dirty="0"/>
              <a:t>rest of the world.</a:t>
            </a:r>
          </a:p>
        </p:txBody>
      </p:sp>
      <p:sp>
        <p:nvSpPr>
          <p:cNvPr id="3" name="Title 2"/>
          <p:cNvSpPr>
            <a:spLocks noGrp="1"/>
          </p:cNvSpPr>
          <p:nvPr>
            <p:ph type="title"/>
          </p:nvPr>
        </p:nvSpPr>
        <p:spPr/>
        <p:txBody>
          <a:bodyPr/>
          <a:lstStyle/>
          <a:p>
            <a:r>
              <a:rPr lang="en-US" dirty="0" smtClean="0"/>
              <a:t>GOAL</a:t>
            </a:r>
            <a:endParaRPr lang="en-US" dirty="0"/>
          </a:p>
        </p:txBody>
      </p:sp>
    </p:spTree>
    <p:extLst>
      <p:ext uri="{BB962C8B-B14F-4D97-AF65-F5344CB8AC3E}">
        <p14:creationId xmlns:p14="http://schemas.microsoft.com/office/powerpoint/2010/main" val="20671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143000"/>
            <a:ext cx="7543800" cy="4267199"/>
          </a:xfrm>
        </p:spPr>
        <p:txBody>
          <a:bodyPr>
            <a:normAutofit/>
          </a:bodyPr>
          <a:lstStyle/>
          <a:p>
            <a:pPr marL="18288" indent="0">
              <a:buNone/>
            </a:pPr>
            <a:r>
              <a:rPr lang="en-US" sz="3600" dirty="0"/>
              <a:t>Please consider </a:t>
            </a:r>
            <a:r>
              <a:rPr lang="en-US" sz="3600" dirty="0" smtClean="0"/>
              <a:t>adopting </a:t>
            </a:r>
            <a:r>
              <a:rPr lang="en-US" sz="3600" dirty="0"/>
              <a:t>and promoting the SWEET SPOT™.</a:t>
            </a:r>
          </a:p>
          <a:p>
            <a:pPr marL="18288" indent="0">
              <a:buNone/>
            </a:pPr>
            <a:endParaRPr lang="en-US" sz="3600" dirty="0"/>
          </a:p>
          <a:p>
            <a:pPr marL="18288" indent="0">
              <a:buNone/>
            </a:pPr>
            <a:r>
              <a:rPr lang="en-US" sz="3600" dirty="0"/>
              <a:t>Together we can end the confusion and the complications of catheter </a:t>
            </a:r>
            <a:r>
              <a:rPr lang="en-US" sz="3600" dirty="0" err="1"/>
              <a:t>malpositioning</a:t>
            </a:r>
            <a:r>
              <a:rPr lang="en-US" sz="3600" dirty="0"/>
              <a:t>.</a:t>
            </a:r>
          </a:p>
        </p:txBody>
      </p:sp>
    </p:spTree>
    <p:extLst>
      <p:ext uri="{BB962C8B-B14F-4D97-AF65-F5344CB8AC3E}">
        <p14:creationId xmlns:p14="http://schemas.microsoft.com/office/powerpoint/2010/main" val="398103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 y="-152400"/>
            <a:ext cx="11216640" cy="7010400"/>
          </a:xfrm>
          <a:prstGeom prst="rect">
            <a:avLst/>
          </a:prstGeom>
        </p:spPr>
      </p:pic>
      <p:sp>
        <p:nvSpPr>
          <p:cNvPr id="4" name="Rectangle 3"/>
          <p:cNvSpPr/>
          <p:nvPr/>
        </p:nvSpPr>
        <p:spPr>
          <a:xfrm>
            <a:off x="-914400" y="2667000"/>
            <a:ext cx="11582400" cy="1981200"/>
          </a:xfrm>
          <a:prstGeom prst="rect">
            <a:avLst/>
          </a:prstGeom>
          <a:solidFill>
            <a:schemeClr val="tx1">
              <a:alpha val="6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762000" y="1752600"/>
            <a:ext cx="7543800" cy="3657599"/>
          </a:xfrm>
        </p:spPr>
        <p:txBody>
          <a:bodyPr>
            <a:normAutofit/>
          </a:bodyPr>
          <a:lstStyle/>
          <a:p>
            <a:pPr marL="18288" indent="0">
              <a:buNone/>
            </a:pPr>
            <a:r>
              <a:rPr lang="en-US" sz="2800" dirty="0" smtClean="0">
                <a:solidFill>
                  <a:srgbClr val="003366"/>
                </a:solidFill>
              </a:rPr>
              <a:t>“If you save a single life, it is as if you save the world.”</a:t>
            </a:r>
          </a:p>
          <a:p>
            <a:pPr marL="18288" indent="0">
              <a:buNone/>
            </a:pPr>
            <a:r>
              <a:rPr lang="en-US" sz="2800" dirty="0">
                <a:solidFill>
                  <a:srgbClr val="003366"/>
                </a:solidFill>
              </a:rPr>
              <a:t>	</a:t>
            </a:r>
            <a:r>
              <a:rPr lang="en-US" sz="2800" dirty="0" smtClean="0">
                <a:solidFill>
                  <a:srgbClr val="003366"/>
                </a:solidFill>
              </a:rPr>
              <a:t>			-The Talmud</a:t>
            </a:r>
            <a:endParaRPr lang="en-US" sz="2800" dirty="0">
              <a:solidFill>
                <a:srgbClr val="003366"/>
              </a:solidFill>
            </a:endParaRPr>
          </a:p>
        </p:txBody>
      </p:sp>
    </p:spTree>
    <p:extLst>
      <p:ext uri="{BB962C8B-B14F-4D97-AF65-F5344CB8AC3E}">
        <p14:creationId xmlns:p14="http://schemas.microsoft.com/office/powerpoint/2010/main" val="7135197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75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0"/>
            <a:ext cx="7543800" cy="1219200"/>
          </a:xfrm>
        </p:spPr>
        <p:txBody>
          <a:bodyPr/>
          <a:lstStyle/>
          <a:p>
            <a:pPr algn="ctr"/>
            <a:r>
              <a:rPr lang="en-US" sz="7200" dirty="0" smtClean="0"/>
              <a:t>THANK YOU</a:t>
            </a:r>
            <a:endParaRPr lang="en-US" sz="7200" dirty="0"/>
          </a:p>
        </p:txBody>
      </p:sp>
    </p:spTree>
    <p:extLst>
      <p:ext uri="{BB962C8B-B14F-4D97-AF65-F5344CB8AC3E}">
        <p14:creationId xmlns:p14="http://schemas.microsoft.com/office/powerpoint/2010/main" val="121927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05001"/>
            <a:ext cx="6172200" cy="4495799"/>
          </a:xfrm>
        </p:spPr>
        <p:txBody>
          <a:bodyPr>
            <a:normAutofit fontScale="85000" lnSpcReduction="10000"/>
          </a:bodyPr>
          <a:lstStyle/>
          <a:p>
            <a:pPr marL="18288" indent="0">
              <a:buNone/>
            </a:pPr>
            <a:r>
              <a:rPr lang="en-US" sz="3600" dirty="0" smtClean="0"/>
              <a:t>EMAIL</a:t>
            </a:r>
          </a:p>
          <a:p>
            <a:pPr marL="18288" indent="0">
              <a:buNone/>
            </a:pPr>
            <a:r>
              <a:rPr lang="en-US" sz="3300" dirty="0" smtClean="0"/>
              <a:t>ksymington@inlandimaging.com</a:t>
            </a:r>
          </a:p>
          <a:p>
            <a:pPr marL="18288" indent="0">
              <a:buNone/>
            </a:pPr>
            <a:endParaRPr lang="en-US" sz="2800" dirty="0" smtClean="0"/>
          </a:p>
          <a:p>
            <a:pPr marL="18288" indent="0">
              <a:buNone/>
            </a:pPr>
            <a:r>
              <a:rPr lang="en-US" sz="3600" dirty="0" smtClean="0"/>
              <a:t>WEB</a:t>
            </a:r>
            <a:endParaRPr lang="en-US" sz="3600" dirty="0"/>
          </a:p>
          <a:p>
            <a:pPr marL="18288" indent="0">
              <a:buNone/>
            </a:pPr>
            <a:r>
              <a:rPr lang="en-US" sz="2800" dirty="0" smtClean="0"/>
              <a:t>www.sweetspot-venouscatheter.com</a:t>
            </a:r>
          </a:p>
          <a:p>
            <a:pPr marL="18288" indent="0">
              <a:buNone/>
            </a:pPr>
            <a:endParaRPr lang="en-US" sz="3600" dirty="0" smtClean="0"/>
          </a:p>
          <a:p>
            <a:pPr marL="18288" indent="0">
              <a:buNone/>
            </a:pPr>
            <a:r>
              <a:rPr lang="en-US" sz="3600" dirty="0" smtClean="0"/>
              <a:t>CELL (PST)</a:t>
            </a:r>
          </a:p>
          <a:p>
            <a:pPr marL="18288" indent="0">
              <a:buNone/>
            </a:pPr>
            <a:r>
              <a:rPr lang="en-US" sz="3600" dirty="0" smtClean="0"/>
              <a:t>509-990-4455 </a:t>
            </a:r>
            <a:endParaRPr lang="en-US" sz="3600" dirty="0"/>
          </a:p>
        </p:txBody>
      </p:sp>
      <p:sp>
        <p:nvSpPr>
          <p:cNvPr id="3" name="Title 2"/>
          <p:cNvSpPr>
            <a:spLocks noGrp="1"/>
          </p:cNvSpPr>
          <p:nvPr>
            <p:ph type="title"/>
          </p:nvPr>
        </p:nvSpPr>
        <p:spPr>
          <a:xfrm>
            <a:off x="685800" y="533400"/>
            <a:ext cx="7543800" cy="914400"/>
          </a:xfrm>
        </p:spPr>
        <p:txBody>
          <a:bodyPr/>
          <a:lstStyle/>
          <a:p>
            <a:r>
              <a:rPr lang="en-US" dirty="0" smtClean="0"/>
              <a:t>How to contact me: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5722" y="2057400"/>
            <a:ext cx="3106132" cy="4659198"/>
          </a:xfrm>
          <a:prstGeom prst="rect">
            <a:avLst/>
          </a:prstGeom>
        </p:spPr>
      </p:pic>
    </p:spTree>
    <p:extLst>
      <p:ext uri="{BB962C8B-B14F-4D97-AF65-F5344CB8AC3E}">
        <p14:creationId xmlns:p14="http://schemas.microsoft.com/office/powerpoint/2010/main" val="408687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762000"/>
            <a:ext cx="7543800" cy="5486400"/>
          </a:xfrm>
        </p:spPr>
        <p:txBody>
          <a:bodyPr>
            <a:normAutofit fontScale="40000" lnSpcReduction="20000"/>
          </a:bodyPr>
          <a:lstStyle/>
          <a:p>
            <a:r>
              <a:rPr lang="en-US" sz="3600" baseline="30000" dirty="0" smtClean="0"/>
              <a:t>1</a:t>
            </a:r>
            <a:r>
              <a:rPr lang="en-US" sz="3600" dirty="0" smtClean="0"/>
              <a:t> </a:t>
            </a:r>
            <a:r>
              <a:rPr lang="it-IT" sz="3500" dirty="0">
                <a:effectLst/>
              </a:rPr>
              <a:t>Petersen et al, Am J Surg 1999, 178:38-41 </a:t>
            </a:r>
          </a:p>
          <a:p>
            <a:r>
              <a:rPr lang="en-US" sz="3600" baseline="30000" dirty="0" smtClean="0"/>
              <a:t>2</a:t>
            </a:r>
            <a:r>
              <a:rPr lang="en-US" sz="3600" dirty="0" smtClean="0"/>
              <a:t> Food </a:t>
            </a:r>
            <a:r>
              <a:rPr lang="en-US" sz="3600" dirty="0"/>
              <a:t>and Drug Administration Task Force. (1989). Precautions necessary with central venous catheters. FDA Drug Bulletin, 15-16</a:t>
            </a:r>
          </a:p>
          <a:p>
            <a:r>
              <a:rPr lang="en-US" sz="3600" baseline="30000" dirty="0" smtClean="0"/>
              <a:t>3</a:t>
            </a:r>
            <a:r>
              <a:rPr lang="en-US" sz="3600" dirty="0" smtClean="0"/>
              <a:t> </a:t>
            </a:r>
            <a:r>
              <a:rPr lang="en-US" sz="3600" dirty="0"/>
              <a:t>Kearns P, Coleman S, </a:t>
            </a:r>
            <a:r>
              <a:rPr lang="en-US" sz="3600" dirty="0" err="1"/>
              <a:t>Wehner</a:t>
            </a:r>
            <a:r>
              <a:rPr lang="en-US" sz="3600" dirty="0"/>
              <a:t> J. Complications of long arm-catheters: a randomized trial of central </a:t>
            </a:r>
            <a:r>
              <a:rPr lang="en-US" sz="3600" dirty="0" err="1"/>
              <a:t>vs</a:t>
            </a:r>
            <a:r>
              <a:rPr lang="en-US" sz="3600" dirty="0"/>
              <a:t> peripheral tip location. Journal of Enteral and Parenteral Nutrition. 1996;20:20-24.</a:t>
            </a:r>
          </a:p>
          <a:p>
            <a:r>
              <a:rPr lang="en-US" sz="3600" baseline="30000" dirty="0" smtClean="0"/>
              <a:t>4</a:t>
            </a:r>
            <a:r>
              <a:rPr lang="en-US" sz="3600" dirty="0" smtClean="0"/>
              <a:t> </a:t>
            </a:r>
            <a:r>
              <a:rPr lang="en-US" sz="3600" dirty="0" err="1"/>
              <a:t>Caers</a:t>
            </a:r>
            <a:r>
              <a:rPr lang="en-US" sz="3600" dirty="0"/>
              <a:t> J, Fontaine C, Vin-Hung V, et al. Catheter tip position as a risk factor for thrombosis associated with the use of subcutaneous infusion ports. Support Care Cancer. 2005;13:325-331.</a:t>
            </a:r>
          </a:p>
          <a:p>
            <a:r>
              <a:rPr lang="en-US" sz="3600" baseline="30000" dirty="0" smtClean="0"/>
              <a:t>5</a:t>
            </a:r>
            <a:r>
              <a:rPr lang="en-US" sz="3600" dirty="0" smtClean="0"/>
              <a:t> </a:t>
            </a:r>
            <a:r>
              <a:rPr lang="en-US" sz="3600" dirty="0"/>
              <a:t>Cadman A, </a:t>
            </a:r>
            <a:r>
              <a:rPr lang="en-US" sz="3600" dirty="0" err="1"/>
              <a:t>Lawrance</a:t>
            </a:r>
            <a:r>
              <a:rPr lang="en-US" sz="3600" dirty="0"/>
              <a:t> JA, Fitzsimmons L, Spencer-Shaw A, </a:t>
            </a:r>
            <a:r>
              <a:rPr lang="en-US" sz="3600" dirty="0" err="1"/>
              <a:t>Swindell</a:t>
            </a:r>
            <a:r>
              <a:rPr lang="en-US" sz="3600" dirty="0"/>
              <a:t> R. To clot or not to clot? That is the question in central venous catheters. Clinical Radiology. 2004;59(4):349-355.</a:t>
            </a:r>
          </a:p>
          <a:p>
            <a:r>
              <a:rPr lang="en-US" sz="3600" baseline="30000" dirty="0" smtClean="0"/>
              <a:t>6</a:t>
            </a:r>
            <a:r>
              <a:rPr lang="en-US" sz="3600" dirty="0" smtClean="0"/>
              <a:t> </a:t>
            </a:r>
            <a:r>
              <a:rPr lang="en-US" sz="3600" dirty="0"/>
              <a:t>National Association of Vascular Access Networks. NAVAN position statement on terminal tip placement. Journal of Vascular Access. 1998;3:8-10. </a:t>
            </a:r>
          </a:p>
          <a:p>
            <a:r>
              <a:rPr lang="en-US" sz="3600" baseline="30000" dirty="0" smtClean="0"/>
              <a:t>7</a:t>
            </a:r>
            <a:r>
              <a:rPr lang="en-US" sz="3600" dirty="0" smtClean="0"/>
              <a:t> </a:t>
            </a:r>
            <a:r>
              <a:rPr lang="en-US" sz="3600" dirty="0"/>
              <a:t>Infusion Nurses Society. Infusion nursing standards of practice. Journal of Infusion Nursing. 2011;34(1S):S1-S110</a:t>
            </a:r>
            <a:r>
              <a:rPr lang="en-US" sz="3600" dirty="0" smtClean="0"/>
              <a:t>.</a:t>
            </a:r>
          </a:p>
          <a:p>
            <a:r>
              <a:rPr lang="en-US" sz="3500" baseline="30000" dirty="0" smtClean="0">
                <a:effectLst/>
              </a:rPr>
              <a:t>8</a:t>
            </a:r>
            <a:r>
              <a:rPr lang="en-US" sz="3500" dirty="0" smtClean="0">
                <a:effectLst/>
              </a:rPr>
              <a:t> </a:t>
            </a:r>
            <a:r>
              <a:rPr lang="en-US" sz="3700" dirty="0" err="1">
                <a:effectLst/>
              </a:rPr>
              <a:t>Dariushnia</a:t>
            </a:r>
            <a:r>
              <a:rPr lang="en-US" sz="3700" dirty="0">
                <a:effectLst/>
              </a:rPr>
              <a:t> SR, Wallace MJ, </a:t>
            </a:r>
            <a:r>
              <a:rPr lang="en-US" sz="3700" dirty="0" err="1">
                <a:effectLst/>
              </a:rPr>
              <a:t>Siddiqi</a:t>
            </a:r>
            <a:r>
              <a:rPr lang="en-US" sz="3700" dirty="0">
                <a:effectLst/>
              </a:rPr>
              <a:t> NH, et al. Quality improvement guidelines for central venous access. J </a:t>
            </a:r>
            <a:r>
              <a:rPr lang="en-US" sz="3700" dirty="0" err="1">
                <a:effectLst/>
              </a:rPr>
              <a:t>Vasc</a:t>
            </a:r>
            <a:r>
              <a:rPr lang="en-US" sz="3700" dirty="0">
                <a:effectLst/>
              </a:rPr>
              <a:t> </a:t>
            </a:r>
            <a:r>
              <a:rPr lang="en-US" sz="3700" dirty="0" err="1">
                <a:effectLst/>
              </a:rPr>
              <a:t>Interv</a:t>
            </a:r>
            <a:r>
              <a:rPr lang="en-US" sz="3700" dirty="0">
                <a:effectLst/>
              </a:rPr>
              <a:t> </a:t>
            </a:r>
            <a:r>
              <a:rPr lang="en-US" sz="3700" dirty="0" err="1">
                <a:effectLst/>
              </a:rPr>
              <a:t>Radiol</a:t>
            </a:r>
            <a:r>
              <a:rPr lang="en-US" sz="3700" dirty="0">
                <a:effectLst/>
              </a:rPr>
              <a:t>. 2010;21:976-981.</a:t>
            </a:r>
          </a:p>
          <a:p>
            <a:r>
              <a:rPr lang="en-US" sz="3500" baseline="30000" dirty="0" smtClean="0">
                <a:effectLst/>
              </a:rPr>
              <a:t>9</a:t>
            </a:r>
            <a:r>
              <a:rPr lang="en-US" sz="3500" dirty="0" smtClean="0">
                <a:effectLst/>
              </a:rPr>
              <a:t> </a:t>
            </a:r>
            <a:r>
              <a:rPr lang="en-US" sz="3700" dirty="0" err="1">
                <a:effectLst/>
              </a:rPr>
              <a:t>Pittiruti</a:t>
            </a:r>
            <a:r>
              <a:rPr lang="en-US" sz="3700" dirty="0">
                <a:effectLst/>
              </a:rPr>
              <a:t> M, Hamilton H, </a:t>
            </a:r>
            <a:r>
              <a:rPr lang="en-US" sz="3700" dirty="0" err="1">
                <a:effectLst/>
              </a:rPr>
              <a:t>Biffi</a:t>
            </a:r>
            <a:r>
              <a:rPr lang="en-US" sz="3700" dirty="0">
                <a:effectLst/>
              </a:rPr>
              <a:t> R, </a:t>
            </a:r>
            <a:r>
              <a:rPr lang="en-US" sz="3700" dirty="0" err="1">
                <a:effectLst/>
              </a:rPr>
              <a:t>MacFie</a:t>
            </a:r>
            <a:r>
              <a:rPr lang="en-US" sz="3700" dirty="0">
                <a:effectLst/>
              </a:rPr>
              <a:t> J, </a:t>
            </a:r>
            <a:r>
              <a:rPr lang="en-US" sz="3700" dirty="0" err="1">
                <a:effectLst/>
              </a:rPr>
              <a:t>Pertkiewicz</a:t>
            </a:r>
            <a:r>
              <a:rPr lang="en-US" sz="3700" dirty="0">
                <a:effectLst/>
              </a:rPr>
              <a:t> M. ESPEN Guidelines on parental nutrition: Central venous catheters (access, care, diagnosis and therapy of complications). Clinical Nutrition. 2009;28:365-377. Accessed July 6, 2012 </a:t>
            </a:r>
            <a:endParaRPr lang="en-US" sz="3700" dirty="0"/>
          </a:p>
        </p:txBody>
      </p:sp>
    </p:spTree>
    <p:extLst>
      <p:ext uri="{BB962C8B-B14F-4D97-AF65-F5344CB8AC3E}">
        <p14:creationId xmlns:p14="http://schemas.microsoft.com/office/powerpoint/2010/main" val="2527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52400"/>
            <a:ext cx="5791200" cy="944562"/>
          </a:xfrm>
        </p:spPr>
        <p:txBody>
          <a:bodyPr>
            <a:noAutofit/>
          </a:bodyPr>
          <a:lstStyle/>
          <a:p>
            <a:r>
              <a:rPr lang="en-US" sz="2900" dirty="0" smtClean="0"/>
              <a:t>www.sweetspot-venouscatheter.com</a:t>
            </a:r>
            <a:endParaRPr lang="en-US" sz="2900" dirty="0"/>
          </a:p>
        </p:txBody>
      </p:sp>
      <p:sp>
        <p:nvSpPr>
          <p:cNvPr id="5" name="Content Placeholder 2"/>
          <p:cNvSpPr txBox="1">
            <a:spLocks/>
          </p:cNvSpPr>
          <p:nvPr/>
        </p:nvSpPr>
        <p:spPr>
          <a:xfrm>
            <a:off x="925355" y="1752600"/>
            <a:ext cx="5029200"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Started October 2011</a:t>
            </a:r>
          </a:p>
          <a:p>
            <a:r>
              <a:rPr lang="en-US" sz="3600" dirty="0" smtClean="0"/>
              <a:t>Finished January 2013</a:t>
            </a:r>
            <a:endParaRPr lang="en-US"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2743" y="3118737"/>
            <a:ext cx="4276057" cy="3482131"/>
          </a:xfrm>
          <a:prstGeom prst="rect">
            <a:avLst/>
          </a:prstGeom>
        </p:spPr>
      </p:pic>
    </p:spTree>
    <p:extLst>
      <p:ext uri="{BB962C8B-B14F-4D97-AF65-F5344CB8AC3E}">
        <p14:creationId xmlns:p14="http://schemas.microsoft.com/office/powerpoint/2010/main" val="230905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5715000" cy="441234"/>
          </a:xfrm>
        </p:spPr>
        <p:txBody>
          <a:bodyPr>
            <a:noAutofit/>
          </a:bodyPr>
          <a:lstStyle/>
          <a:p>
            <a:r>
              <a:rPr lang="en-US" sz="2400" dirty="0" smtClean="0"/>
              <a:t>The Anatomy of the Frontal Chest X-Ray</a:t>
            </a:r>
            <a:endParaRPr lang="en-US" sz="24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33977" y="2438400"/>
            <a:ext cx="6341613" cy="3200400"/>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66101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ort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676400"/>
            <a:ext cx="4645025"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2667000" y="3757612"/>
            <a:ext cx="701675"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it-IT" sz="1600"/>
              <a:t>2 cm</a:t>
            </a:r>
          </a:p>
        </p:txBody>
      </p:sp>
      <p:sp>
        <p:nvSpPr>
          <p:cNvPr id="15364" name="Text Box 4"/>
          <p:cNvSpPr txBox="1">
            <a:spLocks noChangeArrowheads="1"/>
          </p:cNvSpPr>
          <p:nvPr/>
        </p:nvSpPr>
        <p:spPr bwMode="auto">
          <a:xfrm>
            <a:off x="2667000" y="3300412"/>
            <a:ext cx="701675"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it-IT" sz="1600"/>
              <a:t>4 cm</a:t>
            </a:r>
          </a:p>
        </p:txBody>
      </p:sp>
      <p:sp>
        <p:nvSpPr>
          <p:cNvPr id="15365" name="Text Box 5"/>
          <p:cNvSpPr txBox="1">
            <a:spLocks noChangeArrowheads="1"/>
          </p:cNvSpPr>
          <p:nvPr/>
        </p:nvSpPr>
        <p:spPr bwMode="auto">
          <a:xfrm>
            <a:off x="2682875" y="2808287"/>
            <a:ext cx="701675"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it-IT" sz="1600"/>
              <a:t>6 cm</a:t>
            </a:r>
          </a:p>
        </p:txBody>
      </p:sp>
      <p:sp>
        <p:nvSpPr>
          <p:cNvPr id="15366" name="Line 6"/>
          <p:cNvSpPr>
            <a:spLocks noChangeShapeType="1"/>
          </p:cNvSpPr>
          <p:nvPr/>
        </p:nvSpPr>
        <p:spPr bwMode="auto">
          <a:xfrm flipH="1">
            <a:off x="3505200" y="2005012"/>
            <a:ext cx="3048000" cy="7620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 name="Line 7"/>
          <p:cNvSpPr>
            <a:spLocks noChangeShapeType="1"/>
          </p:cNvSpPr>
          <p:nvPr/>
        </p:nvSpPr>
        <p:spPr bwMode="auto">
          <a:xfrm flipH="1">
            <a:off x="3581400" y="2690812"/>
            <a:ext cx="2667000" cy="4572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8" name="Line 8"/>
          <p:cNvSpPr>
            <a:spLocks noChangeShapeType="1"/>
          </p:cNvSpPr>
          <p:nvPr/>
        </p:nvSpPr>
        <p:spPr bwMode="auto">
          <a:xfrm flipH="1" flipV="1">
            <a:off x="3810000" y="4367212"/>
            <a:ext cx="2514600" cy="2286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9" name="Line 9"/>
          <p:cNvSpPr>
            <a:spLocks noChangeShapeType="1"/>
          </p:cNvSpPr>
          <p:nvPr/>
        </p:nvSpPr>
        <p:spPr bwMode="auto">
          <a:xfrm flipH="1">
            <a:off x="3657600" y="3833812"/>
            <a:ext cx="2590800" cy="1524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0" name="Line 10"/>
          <p:cNvSpPr>
            <a:spLocks noChangeShapeType="1"/>
          </p:cNvSpPr>
          <p:nvPr/>
        </p:nvSpPr>
        <p:spPr bwMode="auto">
          <a:xfrm flipH="1">
            <a:off x="3657600" y="3300412"/>
            <a:ext cx="2514600" cy="3048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1" name="Rectangle 11"/>
          <p:cNvSpPr>
            <a:spLocks noChangeArrowheads="1"/>
          </p:cNvSpPr>
          <p:nvPr/>
        </p:nvSpPr>
        <p:spPr bwMode="auto">
          <a:xfrm>
            <a:off x="6019800" y="1852612"/>
            <a:ext cx="704039" cy="369332"/>
          </a:xfrm>
          <a:prstGeom prst="rect">
            <a:avLst/>
          </a:prstGeom>
          <a:solidFill>
            <a:schemeClr val="bg1"/>
          </a:solidFill>
          <a:ln w="9525">
            <a:solidFill>
              <a:schemeClr val="tx1"/>
            </a:solidFill>
            <a:miter lim="800000"/>
            <a:headEnd/>
            <a:tailEnd/>
          </a:ln>
        </p:spPr>
        <p:txBody>
          <a:bodyPr wrap="none">
            <a:spAutoFit/>
          </a:bodyPr>
          <a:lstStyle/>
          <a:p>
            <a:pPr algn="ctr"/>
            <a:r>
              <a:rPr lang="en-GB" altLang="it-IT" dirty="0">
                <a:latin typeface="+mj-lt"/>
              </a:rPr>
              <a:t>86  %</a:t>
            </a:r>
            <a:endParaRPr lang="it-IT" dirty="0">
              <a:latin typeface="+mj-lt"/>
            </a:endParaRPr>
          </a:p>
        </p:txBody>
      </p:sp>
      <p:sp>
        <p:nvSpPr>
          <p:cNvPr id="15372" name="Rectangle 12"/>
          <p:cNvSpPr>
            <a:spLocks noChangeArrowheads="1"/>
          </p:cNvSpPr>
          <p:nvPr/>
        </p:nvSpPr>
        <p:spPr bwMode="auto">
          <a:xfrm>
            <a:off x="6019800" y="2462212"/>
            <a:ext cx="704039" cy="369332"/>
          </a:xfrm>
          <a:prstGeom prst="rect">
            <a:avLst/>
          </a:prstGeom>
          <a:solidFill>
            <a:schemeClr val="bg1"/>
          </a:solidFill>
          <a:ln w="9525">
            <a:solidFill>
              <a:schemeClr val="tx1"/>
            </a:solidFill>
            <a:miter lim="800000"/>
            <a:headEnd/>
            <a:tailEnd/>
          </a:ln>
        </p:spPr>
        <p:txBody>
          <a:bodyPr wrap="none">
            <a:spAutoFit/>
          </a:bodyPr>
          <a:lstStyle/>
          <a:p>
            <a:pPr algn="ctr"/>
            <a:r>
              <a:rPr lang="en-GB" altLang="it-IT">
                <a:latin typeface="+mj-lt"/>
              </a:rPr>
              <a:t>31  %</a:t>
            </a:r>
            <a:endParaRPr lang="it-IT">
              <a:latin typeface="+mj-lt"/>
            </a:endParaRPr>
          </a:p>
        </p:txBody>
      </p:sp>
      <p:sp>
        <p:nvSpPr>
          <p:cNvPr id="15373" name="Rectangle 13"/>
          <p:cNvSpPr>
            <a:spLocks noChangeArrowheads="1"/>
          </p:cNvSpPr>
          <p:nvPr/>
        </p:nvSpPr>
        <p:spPr bwMode="auto">
          <a:xfrm>
            <a:off x="6019800" y="3062287"/>
            <a:ext cx="635110" cy="369332"/>
          </a:xfrm>
          <a:prstGeom prst="rect">
            <a:avLst/>
          </a:prstGeom>
          <a:solidFill>
            <a:schemeClr val="bg1"/>
          </a:solidFill>
          <a:ln w="9525">
            <a:solidFill>
              <a:schemeClr val="tx1"/>
            </a:solidFill>
            <a:miter lim="800000"/>
            <a:headEnd/>
            <a:tailEnd/>
          </a:ln>
        </p:spPr>
        <p:txBody>
          <a:bodyPr wrap="none">
            <a:spAutoFit/>
          </a:bodyPr>
          <a:lstStyle/>
          <a:p>
            <a:pPr algn="ctr"/>
            <a:r>
              <a:rPr lang="en-GB" altLang="it-IT">
                <a:latin typeface="+mj-lt"/>
              </a:rPr>
              <a:t>16 %</a:t>
            </a:r>
            <a:endParaRPr lang="it-IT">
              <a:latin typeface="+mj-lt"/>
            </a:endParaRPr>
          </a:p>
        </p:txBody>
      </p:sp>
      <p:sp>
        <p:nvSpPr>
          <p:cNvPr id="15374" name="Rectangle 14"/>
          <p:cNvSpPr>
            <a:spLocks noChangeArrowheads="1"/>
          </p:cNvSpPr>
          <p:nvPr/>
        </p:nvSpPr>
        <p:spPr bwMode="auto">
          <a:xfrm>
            <a:off x="6019800" y="3662362"/>
            <a:ext cx="704039" cy="369332"/>
          </a:xfrm>
          <a:prstGeom prst="rect">
            <a:avLst/>
          </a:prstGeom>
          <a:solidFill>
            <a:schemeClr val="bg1"/>
          </a:solidFill>
          <a:ln w="9525">
            <a:solidFill>
              <a:schemeClr val="tx1"/>
            </a:solidFill>
            <a:miter lim="800000"/>
            <a:headEnd/>
            <a:tailEnd/>
          </a:ln>
        </p:spPr>
        <p:txBody>
          <a:bodyPr wrap="none">
            <a:spAutoFit/>
          </a:bodyPr>
          <a:lstStyle/>
          <a:p>
            <a:pPr algn="ctr"/>
            <a:r>
              <a:rPr lang="en-GB" altLang="it-IT">
                <a:latin typeface="+mj-lt"/>
              </a:rPr>
              <a:t>14  %</a:t>
            </a:r>
            <a:endParaRPr lang="it-IT">
              <a:latin typeface="+mj-lt"/>
            </a:endParaRPr>
          </a:p>
        </p:txBody>
      </p:sp>
      <p:sp>
        <p:nvSpPr>
          <p:cNvPr id="15375" name="Rectangle 15"/>
          <p:cNvSpPr>
            <a:spLocks noChangeArrowheads="1"/>
          </p:cNvSpPr>
          <p:nvPr/>
        </p:nvSpPr>
        <p:spPr bwMode="auto">
          <a:xfrm>
            <a:off x="6019800" y="4262437"/>
            <a:ext cx="788999" cy="369332"/>
          </a:xfrm>
          <a:prstGeom prst="rect">
            <a:avLst/>
          </a:prstGeom>
          <a:solidFill>
            <a:schemeClr val="bg1"/>
          </a:solidFill>
          <a:ln w="9525">
            <a:solidFill>
              <a:schemeClr val="tx1"/>
            </a:solidFill>
            <a:miter lim="800000"/>
            <a:headEnd/>
            <a:tailEnd/>
          </a:ln>
        </p:spPr>
        <p:txBody>
          <a:bodyPr wrap="none">
            <a:spAutoFit/>
          </a:bodyPr>
          <a:lstStyle/>
          <a:p>
            <a:pPr algn="ctr"/>
            <a:r>
              <a:rPr lang="en-GB" altLang="it-IT">
                <a:latin typeface="+mj-lt"/>
              </a:rPr>
              <a:t>1.2  %</a:t>
            </a:r>
            <a:endParaRPr lang="it-IT">
              <a:latin typeface="+mj-lt"/>
            </a:endParaRPr>
          </a:p>
        </p:txBody>
      </p:sp>
      <p:sp>
        <p:nvSpPr>
          <p:cNvPr id="15376" name="Text Box 16"/>
          <p:cNvSpPr txBox="1">
            <a:spLocks noChangeArrowheads="1"/>
          </p:cNvSpPr>
          <p:nvPr/>
        </p:nvSpPr>
        <p:spPr bwMode="auto">
          <a:xfrm>
            <a:off x="762000" y="6096000"/>
            <a:ext cx="6705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it-IT" b="1" i="1" dirty="0"/>
              <a:t>Petersen et al, Am J Surg 1999, 178:38-41 </a:t>
            </a:r>
          </a:p>
        </p:txBody>
      </p:sp>
      <p:sp>
        <p:nvSpPr>
          <p:cNvPr id="3089" name="Rectangle 17"/>
          <p:cNvSpPr>
            <a:spLocks noChangeArrowheads="1"/>
          </p:cNvSpPr>
          <p:nvPr/>
        </p:nvSpPr>
        <p:spPr bwMode="auto">
          <a:xfrm>
            <a:off x="3124200" y="152400"/>
            <a:ext cx="5638800" cy="1219200"/>
          </a:xfrm>
          <a:prstGeom prst="rect">
            <a:avLst/>
          </a:prstGeom>
        </p:spPr>
        <p:txBody>
          <a:bodyPr vert="horz" lIns="45720" tIns="0" rIns="45720" bIns="0" anchor="t" anchorCtr="0">
            <a:noAutofit/>
          </a:bodyPr>
          <a:lstStyle/>
          <a:p>
            <a:pPr>
              <a:spcBef>
                <a:spcPct val="0"/>
              </a:spcBef>
            </a:pPr>
            <a:r>
              <a:rPr lang="en-GB" altLang="it-IT" sz="2400" b="1" cap="all" dirty="0" smtClean="0">
                <a:ln w="500">
                  <a:solidFill>
                    <a:schemeClr val="tx2">
                      <a:shade val="20000"/>
                      <a:satMod val="120000"/>
                    </a:schemeClr>
                  </a:solidFill>
                </a:ln>
                <a:solidFill>
                  <a:schemeClr val="bg1"/>
                </a:solidFill>
                <a:latin typeface="+mj-lt"/>
                <a:ea typeface="+mj-ea"/>
                <a:cs typeface="+mj-cs"/>
              </a:rPr>
              <a:t>Historical Catheter Tip Location and Reported Malfunction Rates (Peterson, J AM </a:t>
            </a:r>
            <a:r>
              <a:rPr lang="en-GB" altLang="it-IT" sz="2400" b="1" cap="all" dirty="0" err="1" smtClean="0">
                <a:ln w="500">
                  <a:solidFill>
                    <a:schemeClr val="tx2">
                      <a:shade val="20000"/>
                      <a:satMod val="120000"/>
                    </a:schemeClr>
                  </a:solidFill>
                </a:ln>
                <a:solidFill>
                  <a:schemeClr val="bg1"/>
                </a:solidFill>
                <a:latin typeface="+mj-lt"/>
                <a:ea typeface="+mj-ea"/>
                <a:cs typeface="+mj-cs"/>
              </a:rPr>
              <a:t>Sug</a:t>
            </a:r>
            <a:r>
              <a:rPr lang="en-GB" altLang="it-IT" sz="2400" b="1" cap="all" dirty="0" smtClean="0">
                <a:ln w="500">
                  <a:solidFill>
                    <a:schemeClr val="tx2">
                      <a:shade val="20000"/>
                      <a:satMod val="120000"/>
                    </a:schemeClr>
                  </a:solidFill>
                </a:ln>
                <a:solidFill>
                  <a:schemeClr val="bg1"/>
                </a:solidFill>
                <a:latin typeface="+mj-lt"/>
                <a:ea typeface="+mj-ea"/>
                <a:cs typeface="+mj-cs"/>
              </a:rPr>
              <a:t> 1999)</a:t>
            </a:r>
            <a:r>
              <a:rPr lang="en-GB" altLang="it-IT" sz="1600" b="1" cap="all" dirty="0" smtClean="0">
                <a:ln w="500">
                  <a:solidFill>
                    <a:schemeClr val="tx2">
                      <a:shade val="20000"/>
                      <a:satMod val="120000"/>
                    </a:schemeClr>
                  </a:solidFill>
                </a:ln>
                <a:solidFill>
                  <a:schemeClr val="bg1"/>
                </a:solidFill>
                <a:latin typeface="+mj-lt"/>
                <a:ea typeface="+mj-ea"/>
                <a:cs typeface="+mj-cs"/>
              </a:rPr>
              <a:t>1</a:t>
            </a:r>
            <a:endParaRPr lang="it-IT" sz="2400" b="1" cap="all" dirty="0">
              <a:ln w="500">
                <a:solidFill>
                  <a:schemeClr val="tx2">
                    <a:shade val="20000"/>
                    <a:satMod val="120000"/>
                  </a:schemeClr>
                </a:solidFill>
              </a:ln>
              <a:solidFill>
                <a:schemeClr val="bg1"/>
              </a:solidFill>
              <a:latin typeface="+mj-lt"/>
              <a:ea typeface="+mj-ea"/>
              <a:cs typeface="+mj-cs"/>
            </a:endParaRPr>
          </a:p>
        </p:txBody>
      </p:sp>
    </p:spTree>
    <p:extLst>
      <p:ext uri="{BB962C8B-B14F-4D97-AF65-F5344CB8AC3E}">
        <p14:creationId xmlns:p14="http://schemas.microsoft.com/office/powerpoint/2010/main" val="34740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1918355"/>
            <a:ext cx="4456701" cy="4648199"/>
          </a:xfrm>
          <a:prstGeom prst="rect">
            <a:avLst/>
          </a:prstGeom>
        </p:spPr>
      </p:pic>
      <p:sp>
        <p:nvSpPr>
          <p:cNvPr id="2" name="Title 1"/>
          <p:cNvSpPr>
            <a:spLocks noGrp="1"/>
          </p:cNvSpPr>
          <p:nvPr>
            <p:ph type="title"/>
          </p:nvPr>
        </p:nvSpPr>
        <p:spPr/>
        <p:txBody>
          <a:bodyPr/>
          <a:lstStyle/>
          <a:p>
            <a:endParaRPr lang="en-US"/>
          </a:p>
        </p:txBody>
      </p:sp>
      <p:sp>
        <p:nvSpPr>
          <p:cNvPr id="6" name="TextBox 5"/>
          <p:cNvSpPr txBox="1"/>
          <p:nvPr/>
        </p:nvSpPr>
        <p:spPr>
          <a:xfrm>
            <a:off x="761999" y="1320225"/>
            <a:ext cx="2445285" cy="584775"/>
          </a:xfrm>
          <a:prstGeom prst="rect">
            <a:avLst/>
          </a:prstGeom>
          <a:noFill/>
        </p:spPr>
        <p:txBody>
          <a:bodyPr wrap="none" rtlCol="0">
            <a:spAutoFit/>
          </a:bodyPr>
          <a:lstStyle/>
          <a:p>
            <a:r>
              <a:rPr lang="en-US" sz="3200" b="1" dirty="0" smtClean="0">
                <a:solidFill>
                  <a:srgbClr val="003366"/>
                </a:solidFill>
              </a:rPr>
              <a:t>A recent case</a:t>
            </a:r>
            <a:endParaRPr lang="en-US" sz="3200" b="1" dirty="0">
              <a:solidFill>
                <a:srgbClr val="003366"/>
              </a:solidFill>
            </a:endParaRPr>
          </a:p>
        </p:txBody>
      </p:sp>
    </p:spTree>
    <p:extLst>
      <p:ext uri="{BB962C8B-B14F-4D97-AF65-F5344CB8AC3E}">
        <p14:creationId xmlns:p14="http://schemas.microsoft.com/office/powerpoint/2010/main" val="315532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Custom 2">
      <a:dk1>
        <a:srgbClr val="003366"/>
      </a:dk1>
      <a:lt1>
        <a:sysClr val="window" lastClr="FFFFFF"/>
      </a:lt1>
      <a:dk2>
        <a:srgbClr val="003366"/>
      </a:dk2>
      <a:lt2>
        <a:srgbClr val="ACCBF9"/>
      </a:lt2>
      <a:accent1>
        <a:srgbClr val="629DD1"/>
      </a:accent1>
      <a:accent2>
        <a:srgbClr val="297FD5"/>
      </a:accent2>
      <a:accent3>
        <a:srgbClr val="7F8FA9"/>
      </a:accent3>
      <a:accent4>
        <a:srgbClr val="4A66AC"/>
      </a:accent4>
      <a:accent5>
        <a:srgbClr val="5AA2AE"/>
      </a:accent5>
      <a:accent6>
        <a:srgbClr val="021127"/>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678</TotalTime>
  <Words>2607</Words>
  <Application>Microsoft Office PowerPoint</Application>
  <PresentationFormat>On-screen Show (4:3)</PresentationFormat>
  <Paragraphs>183</Paragraphs>
  <Slides>59</Slides>
  <Notes>24</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Elemental</vt:lpstr>
      <vt:lpstr>Custom Design</vt:lpstr>
      <vt:lpstr>PowerPoint Presentation</vt:lpstr>
      <vt:lpstr>PowerPoint Presentation</vt:lpstr>
      <vt:lpstr>Why am I here?</vt:lpstr>
      <vt:lpstr>AVA 2011 Sherlock 3CG Presentation</vt:lpstr>
      <vt:lpstr>WHY A TRADEMARK STATUS?</vt:lpstr>
      <vt:lpstr>www.sweetspot-venouscatheter.com</vt:lpstr>
      <vt:lpstr>The Anatomy of the Frontal Chest X-Ray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NEED YOUR FEEDBACK</vt:lpstr>
      <vt:lpstr>Interactive Website</vt:lpstr>
      <vt:lpstr>GOAL</vt:lpstr>
      <vt:lpstr>PowerPoint Presentation</vt:lpstr>
      <vt:lpstr>PowerPoint Presentation</vt:lpstr>
      <vt:lpstr>THANK YOU</vt:lpstr>
      <vt:lpstr>How to contact 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Clear, Adam</dc:creator>
  <cp:lastModifiedBy>Clear, Adam</cp:lastModifiedBy>
  <cp:revision>113</cp:revision>
  <dcterms:created xsi:type="dcterms:W3CDTF">2013-07-23T22:26:24Z</dcterms:created>
  <dcterms:modified xsi:type="dcterms:W3CDTF">2013-09-13T22:14:24Z</dcterms:modified>
</cp:coreProperties>
</file>